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8" r:id="rId3"/>
    <p:sldId id="297" r:id="rId4"/>
    <p:sldId id="262" r:id="rId5"/>
    <p:sldId id="292" r:id="rId6"/>
    <p:sldId id="293" r:id="rId7"/>
    <p:sldId id="294" r:id="rId8"/>
    <p:sldId id="296" r:id="rId9"/>
    <p:sldId id="298" r:id="rId10"/>
    <p:sldId id="305" r:id="rId11"/>
    <p:sldId id="299" r:id="rId12"/>
    <p:sldId id="300" r:id="rId13"/>
    <p:sldId id="304" r:id="rId14"/>
    <p:sldId id="306" r:id="rId15"/>
    <p:sldId id="303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02" r:id="rId25"/>
    <p:sldId id="316" r:id="rId26"/>
    <p:sldId id="317" r:id="rId27"/>
    <p:sldId id="279" r:id="rId28"/>
    <p:sldId id="280" r:id="rId29"/>
  </p:sldIdLst>
  <p:sldSz cx="9144000" cy="6858000" type="screen4x3"/>
  <p:notesSz cx="6858000" cy="9144000"/>
  <p:embeddedFontLst>
    <p:embeddedFont>
      <p:font typeface="Bahnschrift Light SemiCondensed" panose="020B0502040204020203" pitchFamily="34" charset="0"/>
      <p:regular r:id="rId30"/>
    </p:embeddedFont>
    <p:embeddedFont>
      <p:font typeface="Bahnschrift SemiBold SemiConden" panose="020B0502040204020203" pitchFamily="34" charset="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omic Sans MS" panose="030F0702030302020204" pitchFamily="66" charset="0"/>
      <p:regular r:id="rId38"/>
      <p:bold r:id="rId39"/>
      <p:italic r:id="rId40"/>
      <p:boldItalic r:id="rId41"/>
    </p:embeddedFont>
    <p:embeddedFont>
      <p:font typeface="Fira Code" panose="020B0809050000020004" pitchFamily="49" charset="0"/>
      <p:regular r:id="rId42"/>
      <p:bold r:id="rId43"/>
    </p:embeddedFont>
    <p:embeddedFont>
      <p:font typeface="等线" panose="02010600030101010101" pitchFamily="2" charset="-122"/>
      <p:regular r:id="rId44"/>
      <p:bold r:id="rId45"/>
    </p:embeddedFont>
    <p:embeddedFont>
      <p:font typeface="黑体" panose="02010609060101010101" pitchFamily="49" charset="-122"/>
      <p:regular r:id="rId46"/>
    </p:embeddedFont>
    <p:embeddedFont>
      <p:font typeface="华文楷体" panose="02010600040101010101" pitchFamily="2" charset="-122"/>
      <p:regular r:id="rId47"/>
    </p:embeddedFont>
    <p:embeddedFont>
      <p:font typeface="华文中宋" panose="02010600040101010101" pitchFamily="2" charset="-122"/>
      <p:regular r:id="rId48"/>
    </p:embeddedFont>
    <p:embeddedFont>
      <p:font typeface="楷体" panose="02010609060101010101" pitchFamily="49" charset="-122"/>
      <p:regular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97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5171-5570-40F5-B3D5-D01B0494BAEA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CC045-E2C3-4527-94E6-5150E1260C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156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5171-5570-40F5-B3D5-D01B0494BAEA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CC045-E2C3-4527-94E6-5150E1260C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510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5171-5570-40F5-B3D5-D01B0494BAEA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CC045-E2C3-4527-94E6-5150E1260C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636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0204"/>
            <a:ext cx="2857500" cy="651826"/>
          </a:xfrm>
        </p:spPr>
        <p:txBody>
          <a:bodyPr>
            <a:normAutofit/>
          </a:bodyPr>
          <a:lstStyle>
            <a:lvl1pPr algn="ctr">
              <a:defRPr sz="3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5171-5570-40F5-B3D5-D01B0494BAEA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CC045-E2C3-4527-94E6-5150E1260C53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FC009E2-0D89-439E-83F2-64D3A0E255B3}"/>
              </a:ext>
            </a:extLst>
          </p:cNvPr>
          <p:cNvGrpSpPr/>
          <p:nvPr userDrawn="1"/>
        </p:nvGrpSpPr>
        <p:grpSpPr>
          <a:xfrm>
            <a:off x="0" y="1004878"/>
            <a:ext cx="2857500" cy="54302"/>
            <a:chOff x="0" y="1004878"/>
            <a:chExt cx="3886200" cy="5334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FED763C-4A98-491F-8C85-AF1EB41D466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04878"/>
              <a:ext cx="3886200" cy="0"/>
            </a:xfrm>
            <a:prstGeom prst="line">
              <a:avLst/>
            </a:prstGeom>
            <a:ln w="571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6A54216-4F11-4F3B-ACA3-B8128EEC5B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218"/>
              <a:ext cx="3886200" cy="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014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5171-5570-40F5-B3D5-D01B0494BAEA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CC045-E2C3-4527-94E6-5150E1260C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45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5171-5570-40F5-B3D5-D01B0494BAEA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CC045-E2C3-4527-94E6-5150E1260C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88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5171-5570-40F5-B3D5-D01B0494BAEA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CC045-E2C3-4527-94E6-5150E1260C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855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5171-5570-40F5-B3D5-D01B0494BAEA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CC045-E2C3-4527-94E6-5150E1260C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706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5171-5570-40F5-B3D5-D01B0494BAEA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CC045-E2C3-4527-94E6-5150E1260C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239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5171-5570-40F5-B3D5-D01B0494BAEA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CC045-E2C3-4527-94E6-5150E1260C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55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45171-5570-40F5-B3D5-D01B0494BAEA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CC045-E2C3-4527-94E6-5150E1260C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60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45171-5570-40F5-B3D5-D01B0494BAEA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CC045-E2C3-4527-94E6-5150E1260C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75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.com.cn/html5/index.asp" TargetMode="External"/><Relationship Id="rId2" Type="http://schemas.openxmlformats.org/officeDocument/2006/relationships/hyperlink" Target="https://jinxuliang.com/course/CoursePortal/Details/5bcc53c0a664d71ad80786a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zh-CN/docs/learn/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D1BC7-B7C8-4759-AA7D-B804D32E7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332771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前端（</a:t>
            </a:r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b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CN" altLang="en-US" dirty="0">
                <a:solidFill>
                  <a:schemeClr val="accent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盒模型与</a:t>
            </a:r>
            <a:r>
              <a:rPr lang="en-US" altLang="zh-CN" dirty="0" err="1">
                <a:solidFill>
                  <a:schemeClr val="accent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Div</a:t>
            </a:r>
            <a:r>
              <a:rPr lang="en-US" altLang="zh-CN" dirty="0">
                <a:solidFill>
                  <a:schemeClr val="accent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CSS</a:t>
            </a:r>
            <a:endParaRPr lang="zh-CN" altLang="en-US" dirty="0">
              <a:solidFill>
                <a:schemeClr val="accent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572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EB518-5544-4598-A35D-A7DC04C2D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one-</a:t>
            </a:r>
            <a:r>
              <a:rPr lang="en-US" altLang="zh-CN" dirty="0" err="1"/>
              <a:t>colum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D1C3A54-6A83-4E12-AB4F-65A1B634FB56}"/>
              </a:ext>
            </a:extLst>
          </p:cNvPr>
          <p:cNvCxnSpPr>
            <a:cxnSpLocks/>
          </p:cNvCxnSpPr>
          <p:nvPr/>
        </p:nvCxnSpPr>
        <p:spPr>
          <a:xfrm flipV="1">
            <a:off x="679632" y="1837750"/>
            <a:ext cx="4801573" cy="2453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70F7E02D-82DD-4A2F-BDB7-C8373BD91F21}"/>
              </a:ext>
            </a:extLst>
          </p:cNvPr>
          <p:cNvSpPr txBox="1"/>
          <p:nvPr/>
        </p:nvSpPr>
        <p:spPr>
          <a:xfrm>
            <a:off x="564128" y="1376085"/>
            <a:ext cx="5114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一列布局是最为基础和简单的布局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EDFCF7A-9DFD-4902-94CF-91A37384FADC}"/>
              </a:ext>
            </a:extLst>
          </p:cNvPr>
          <p:cNvSpPr/>
          <p:nvPr/>
        </p:nvSpPr>
        <p:spPr>
          <a:xfrm>
            <a:off x="679632" y="2280075"/>
            <a:ext cx="6774180" cy="7924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 descr="灯泡">
            <a:extLst>
              <a:ext uri="{FF2B5EF4-FFF2-40B4-BE49-F238E27FC236}">
                <a16:creationId xmlns:a16="http://schemas.microsoft.com/office/drawing/2014/main" id="{FD9FD8CD-3EB7-43C2-A0AC-5CB74FA32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632" y="2379131"/>
            <a:ext cx="594360" cy="59436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9EA7649-C35A-41A2-9947-E59FB9454213}"/>
              </a:ext>
            </a:extLst>
          </p:cNvPr>
          <p:cNvSpPr txBox="1"/>
          <p:nvPr/>
        </p:nvSpPr>
        <p:spPr>
          <a:xfrm>
            <a:off x="1273992" y="2476256"/>
            <a:ext cx="592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可以用</a:t>
            </a:r>
            <a:r>
              <a:rPr lang="en-US" altLang="zh-CN" sz="2000" dirty="0"/>
              <a:t>margin: auto</a:t>
            </a:r>
            <a:r>
              <a:rPr lang="zh-CN" altLang="en-US" sz="2000" dirty="0"/>
              <a:t>使得元素居中显示。</a:t>
            </a:r>
          </a:p>
        </p:txBody>
      </p:sp>
    </p:spTree>
    <p:extLst>
      <p:ext uri="{BB962C8B-B14F-4D97-AF65-F5344CB8AC3E}">
        <p14:creationId xmlns:p14="http://schemas.microsoft.com/office/powerpoint/2010/main" val="2815514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C3EAE-4090-47B3-A1C8-E6652691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sample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C7A2523-E69C-4EE4-BF3E-4A8FAE2F4963}"/>
              </a:ext>
            </a:extLst>
          </p:cNvPr>
          <p:cNvCxnSpPr>
            <a:cxnSpLocks/>
          </p:cNvCxnSpPr>
          <p:nvPr/>
        </p:nvCxnSpPr>
        <p:spPr>
          <a:xfrm flipV="1">
            <a:off x="679632" y="1813214"/>
            <a:ext cx="6142000" cy="490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B3B5A32A-ED72-46EA-80F5-6C95DB166B65}"/>
              </a:ext>
            </a:extLst>
          </p:cNvPr>
          <p:cNvSpPr txBox="1"/>
          <p:nvPr/>
        </p:nvSpPr>
        <p:spPr>
          <a:xfrm>
            <a:off x="564128" y="1376085"/>
            <a:ext cx="651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试着实现一个有两个按钮和一个链接的样式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E08867-B4B0-4796-BE96-DC61D8FB5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32" y="2065817"/>
            <a:ext cx="4775595" cy="2726365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D7C67D9C-0B81-46EA-B01D-67E4B9742FDC}"/>
              </a:ext>
            </a:extLst>
          </p:cNvPr>
          <p:cNvSpPr/>
          <p:nvPr/>
        </p:nvSpPr>
        <p:spPr>
          <a:xfrm>
            <a:off x="679632" y="5019768"/>
            <a:ext cx="6774180" cy="7924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形 9" descr="灯泡">
            <a:extLst>
              <a:ext uri="{FF2B5EF4-FFF2-40B4-BE49-F238E27FC236}">
                <a16:creationId xmlns:a16="http://schemas.microsoft.com/office/drawing/2014/main" id="{D48BC83A-3946-4A29-A55D-00F0EC73E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632" y="5118824"/>
            <a:ext cx="594360" cy="59436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495BC9F-E257-402A-A7B4-83D166765BA1}"/>
              </a:ext>
            </a:extLst>
          </p:cNvPr>
          <p:cNvSpPr txBox="1"/>
          <p:nvPr/>
        </p:nvSpPr>
        <p:spPr>
          <a:xfrm>
            <a:off x="1273992" y="5215949"/>
            <a:ext cx="592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可以使用猫头鹰选择器全局规定这一特性。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4DE77E-199D-4FB5-96AD-891BC5C1DFFD}"/>
              </a:ext>
            </a:extLst>
          </p:cNvPr>
          <p:cNvSpPr txBox="1"/>
          <p:nvPr/>
        </p:nvSpPr>
        <p:spPr>
          <a:xfrm>
            <a:off x="7081403" y="6400800"/>
            <a:ext cx="202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ahnschrift SemiBold SemiConden" panose="020B0502040204020203" pitchFamily="34" charset="0"/>
              </a:rPr>
              <a:t>sample: owl.html</a:t>
            </a:r>
            <a:endParaRPr lang="zh-CN" altLang="en-US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490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剪去对角 5">
            <a:extLst>
              <a:ext uri="{FF2B5EF4-FFF2-40B4-BE49-F238E27FC236}">
                <a16:creationId xmlns:a16="http://schemas.microsoft.com/office/drawing/2014/main" id="{C6D18767-A995-4EEF-B88D-ADE5907FEDE9}"/>
              </a:ext>
            </a:extLst>
          </p:cNvPr>
          <p:cNvSpPr/>
          <p:nvPr/>
        </p:nvSpPr>
        <p:spPr>
          <a:xfrm>
            <a:off x="1392381" y="2028825"/>
            <a:ext cx="5948795" cy="280035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浮 动 布 局</a:t>
            </a: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11307662-E70F-431C-AA5F-EF784A3BFD68}"/>
              </a:ext>
            </a:extLst>
          </p:cNvPr>
          <p:cNvSpPr/>
          <p:nvPr/>
        </p:nvSpPr>
        <p:spPr>
          <a:xfrm>
            <a:off x="0" y="5938405"/>
            <a:ext cx="878032" cy="919595"/>
          </a:xfrm>
          <a:prstGeom prst="rt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4824D400-37A5-4E1E-82CD-3BE7441CC0D8}"/>
              </a:ext>
            </a:extLst>
          </p:cNvPr>
          <p:cNvSpPr/>
          <p:nvPr/>
        </p:nvSpPr>
        <p:spPr>
          <a:xfrm rot="10800000">
            <a:off x="8265968" y="0"/>
            <a:ext cx="878032" cy="919595"/>
          </a:xfrm>
          <a:prstGeom prst="rt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9D1D9D2F-62B6-4F77-8061-CB0F0EE3C71A}"/>
              </a:ext>
            </a:extLst>
          </p:cNvPr>
          <p:cNvSpPr/>
          <p:nvPr/>
        </p:nvSpPr>
        <p:spPr>
          <a:xfrm>
            <a:off x="1446067" y="2066924"/>
            <a:ext cx="5832765" cy="2718089"/>
          </a:xfrm>
          <a:prstGeom prst="snip2Diag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5316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7FE34-8E0C-4FEB-9497-FCAE1182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float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15013FF-DE41-4162-B63E-D5A7CBF7D97E}"/>
              </a:ext>
            </a:extLst>
          </p:cNvPr>
          <p:cNvCxnSpPr>
            <a:cxnSpLocks/>
          </p:cNvCxnSpPr>
          <p:nvPr/>
        </p:nvCxnSpPr>
        <p:spPr>
          <a:xfrm>
            <a:off x="759740" y="1728673"/>
            <a:ext cx="526698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46ECA84A-3B5D-4C56-BFB9-40F09A28C3C8}"/>
              </a:ext>
            </a:extLst>
          </p:cNvPr>
          <p:cNvSpPr txBox="1"/>
          <p:nvPr/>
        </p:nvSpPr>
        <p:spPr>
          <a:xfrm>
            <a:off x="618260" y="1274208"/>
            <a:ext cx="5709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最初引入浮动其实不是为了布局而存在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FBB3E8-1311-4895-A13F-D50246232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7" r="57727" b="37818"/>
          <a:stretch/>
        </p:blipFill>
        <p:spPr>
          <a:xfrm>
            <a:off x="618259" y="1978051"/>
            <a:ext cx="5444835" cy="430317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B37510-0E3E-4D95-8919-9920CAB0AEE8}"/>
              </a:ext>
            </a:extLst>
          </p:cNvPr>
          <p:cNvSpPr txBox="1"/>
          <p:nvPr/>
        </p:nvSpPr>
        <p:spPr>
          <a:xfrm>
            <a:off x="6489123" y="6400800"/>
            <a:ext cx="261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ahnschrift SemiBold SemiConden" panose="020B0502040204020203" pitchFamily="34" charset="0"/>
              </a:rPr>
              <a:t>sample: float-sample.html</a:t>
            </a:r>
            <a:endParaRPr lang="zh-CN" altLang="en-US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657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7FE34-8E0C-4FEB-9497-FCAE1182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float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15013FF-DE41-4162-B63E-D5A7CBF7D97E}"/>
              </a:ext>
            </a:extLst>
          </p:cNvPr>
          <p:cNvCxnSpPr>
            <a:cxnSpLocks/>
          </p:cNvCxnSpPr>
          <p:nvPr/>
        </p:nvCxnSpPr>
        <p:spPr>
          <a:xfrm flipV="1">
            <a:off x="759740" y="1710128"/>
            <a:ext cx="6732105" cy="1854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46ECA84A-3B5D-4C56-BFB9-40F09A28C3C8}"/>
              </a:ext>
            </a:extLst>
          </p:cNvPr>
          <p:cNvSpPr txBox="1"/>
          <p:nvPr/>
        </p:nvSpPr>
        <p:spPr>
          <a:xfrm>
            <a:off x="618259" y="1248463"/>
            <a:ext cx="7226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我们现在希望把图片加在文字左边，而不是环绕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AB37510-0E3E-4D95-8919-9920CAB0AEE8}"/>
              </a:ext>
            </a:extLst>
          </p:cNvPr>
          <p:cNvSpPr txBox="1"/>
          <p:nvPr/>
        </p:nvSpPr>
        <p:spPr>
          <a:xfrm>
            <a:off x="6489123" y="6400800"/>
            <a:ext cx="261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ahnschrift SemiBold SemiConden" panose="020B0502040204020203" pitchFamily="34" charset="0"/>
              </a:rPr>
              <a:t>sample: float-sample.html</a:t>
            </a:r>
            <a:endParaRPr lang="zh-CN" altLang="en-US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7FF67A8-B281-4EEC-AE63-C4B4273DEDDB}"/>
              </a:ext>
            </a:extLst>
          </p:cNvPr>
          <p:cNvSpPr/>
          <p:nvPr/>
        </p:nvSpPr>
        <p:spPr>
          <a:xfrm>
            <a:off x="759740" y="2016795"/>
            <a:ext cx="6774180" cy="7924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形 9" descr="灯泡">
            <a:extLst>
              <a:ext uri="{FF2B5EF4-FFF2-40B4-BE49-F238E27FC236}">
                <a16:creationId xmlns:a16="http://schemas.microsoft.com/office/drawing/2014/main" id="{F70AA5B0-47CD-49CE-9259-FAE5E240F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740" y="2115851"/>
            <a:ext cx="594360" cy="59436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9770944-042A-4B0D-812E-F6FACCAC2723}"/>
              </a:ext>
            </a:extLst>
          </p:cNvPr>
          <p:cNvSpPr txBox="1"/>
          <p:nvPr/>
        </p:nvSpPr>
        <p:spPr>
          <a:xfrm>
            <a:off x="1354100" y="2062618"/>
            <a:ext cx="5928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可以通过设置两个元素的</a:t>
            </a:r>
            <a:r>
              <a:rPr lang="en-US" altLang="zh-CN" sz="2000" dirty="0"/>
              <a:t>float</a:t>
            </a:r>
            <a:r>
              <a:rPr lang="zh-CN" altLang="en-US" sz="2000" dirty="0"/>
              <a:t>和百分比，来实现两栏布局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303548B-1DF2-471F-81C9-47917DC0BD8B}"/>
              </a:ext>
            </a:extLst>
          </p:cNvPr>
          <p:cNvCxnSpPr>
            <a:cxnSpLocks/>
          </p:cNvCxnSpPr>
          <p:nvPr/>
        </p:nvCxnSpPr>
        <p:spPr>
          <a:xfrm>
            <a:off x="6624205" y="5208401"/>
            <a:ext cx="145992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15D2BFB-3192-4478-8ABD-6828F847820B}"/>
              </a:ext>
            </a:extLst>
          </p:cNvPr>
          <p:cNvSpPr txBox="1"/>
          <p:nvPr/>
        </p:nvSpPr>
        <p:spPr>
          <a:xfrm>
            <a:off x="6551467" y="4746736"/>
            <a:ext cx="2111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能实现吗？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ECEDAA9-5BAF-43E2-B1EB-EDD1C823B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40" y="2957310"/>
            <a:ext cx="3647209" cy="347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86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52EBC5-023E-4EEA-A7F9-75B380F6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box-sizing</a:t>
            </a:r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C20AA89-B3E6-48FD-A402-047FE4763915}"/>
              </a:ext>
            </a:extLst>
          </p:cNvPr>
          <p:cNvSpPr/>
          <p:nvPr/>
        </p:nvSpPr>
        <p:spPr>
          <a:xfrm>
            <a:off x="584260" y="1632330"/>
            <a:ext cx="6774180" cy="7924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形 4" descr="灯泡">
            <a:extLst>
              <a:ext uri="{FF2B5EF4-FFF2-40B4-BE49-F238E27FC236}">
                <a16:creationId xmlns:a16="http://schemas.microsoft.com/office/drawing/2014/main" id="{58172C9B-E207-47E5-8B94-F330A5D22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60" y="1731386"/>
            <a:ext cx="594360" cy="594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B9FBD8-E6CC-4AF4-93AA-25C9EE6E5835}"/>
              </a:ext>
            </a:extLst>
          </p:cNvPr>
          <p:cNvSpPr txBox="1"/>
          <p:nvPr/>
        </p:nvSpPr>
        <p:spPr>
          <a:xfrm>
            <a:off x="1277680" y="1686708"/>
            <a:ext cx="5928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默认情况使用的</a:t>
            </a:r>
            <a:r>
              <a:rPr lang="en-US" altLang="zh-CN" sz="2000" dirty="0"/>
              <a:t>box-sizing</a:t>
            </a:r>
            <a:r>
              <a:rPr lang="zh-CN" altLang="en-US" sz="2000" dirty="0"/>
              <a:t>是</a:t>
            </a:r>
            <a:r>
              <a:rPr lang="en-US" altLang="zh-CN" sz="2000" dirty="0"/>
              <a:t>content-box</a:t>
            </a:r>
            <a:r>
              <a:rPr lang="zh-CN" altLang="en-US" sz="2000" dirty="0"/>
              <a:t>，也就是盒子大小是以内容为基准的</a:t>
            </a:r>
            <a:r>
              <a:rPr lang="en-US" altLang="zh-CN" sz="2000" dirty="0"/>
              <a:t>…</a:t>
            </a:r>
            <a:r>
              <a:rPr lang="zh-CN" altLang="en-US" sz="2000" dirty="0"/>
              <a:t>因此还需要考虑大小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F810172-2A46-483B-8349-084BD214EE1C}"/>
              </a:ext>
            </a:extLst>
          </p:cNvPr>
          <p:cNvSpPr/>
          <p:nvPr/>
        </p:nvSpPr>
        <p:spPr>
          <a:xfrm>
            <a:off x="584260" y="5601772"/>
            <a:ext cx="6774180" cy="7924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 descr="灯泡">
            <a:extLst>
              <a:ext uri="{FF2B5EF4-FFF2-40B4-BE49-F238E27FC236}">
                <a16:creationId xmlns:a16="http://schemas.microsoft.com/office/drawing/2014/main" id="{3FF8E726-EB86-4053-877D-E311E3263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60" y="5700828"/>
            <a:ext cx="594360" cy="59436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2909F75-D6B5-46DF-AB57-E7330CFE8039}"/>
              </a:ext>
            </a:extLst>
          </p:cNvPr>
          <p:cNvSpPr txBox="1"/>
          <p:nvPr/>
        </p:nvSpPr>
        <p:spPr>
          <a:xfrm>
            <a:off x="1277680" y="5656150"/>
            <a:ext cx="5928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可以利用</a:t>
            </a:r>
            <a:r>
              <a:rPr lang="en-US" altLang="zh-CN" sz="2000" dirty="0"/>
              <a:t>calc</a:t>
            </a:r>
            <a:r>
              <a:rPr lang="zh-CN" altLang="en-US" sz="2000" dirty="0"/>
              <a:t>属性计算来实现相对单位与绝对单位的叠加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7D08AD6-7AD4-43E9-B3DD-72848E083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72" y="2535656"/>
            <a:ext cx="5095912" cy="296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53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52EBC5-023E-4EEA-A7F9-75B380F6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border-box</a:t>
            </a:r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C20AA89-B3E6-48FD-A402-047FE4763915}"/>
              </a:ext>
            </a:extLst>
          </p:cNvPr>
          <p:cNvSpPr/>
          <p:nvPr/>
        </p:nvSpPr>
        <p:spPr>
          <a:xfrm>
            <a:off x="584260" y="1632330"/>
            <a:ext cx="6774180" cy="7924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形 4" descr="灯泡">
            <a:extLst>
              <a:ext uri="{FF2B5EF4-FFF2-40B4-BE49-F238E27FC236}">
                <a16:creationId xmlns:a16="http://schemas.microsoft.com/office/drawing/2014/main" id="{58172C9B-E207-47E5-8B94-F330A5D22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60" y="1731386"/>
            <a:ext cx="594360" cy="594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B9FBD8-E6CC-4AF4-93AA-25C9EE6E5835}"/>
              </a:ext>
            </a:extLst>
          </p:cNvPr>
          <p:cNvSpPr txBox="1"/>
          <p:nvPr/>
        </p:nvSpPr>
        <p:spPr>
          <a:xfrm>
            <a:off x="1178620" y="1674623"/>
            <a:ext cx="5928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更具一般性的，我们会在页面上全局设置</a:t>
            </a:r>
            <a:r>
              <a:rPr lang="en-US" altLang="zh-CN" sz="2000" dirty="0"/>
              <a:t>border-box</a:t>
            </a:r>
            <a:r>
              <a:rPr lang="zh-CN" altLang="en-US" sz="2000" dirty="0"/>
              <a:t>，此时盒子的大小就会包括内边距边框。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190D126-A3D3-4F5F-A1F8-B615D9574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60" y="2620984"/>
            <a:ext cx="4813817" cy="188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84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52EBC5-023E-4EEA-A7F9-75B380F6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wrapper</a:t>
            </a:r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C20AA89-B3E6-48FD-A402-047FE4763915}"/>
              </a:ext>
            </a:extLst>
          </p:cNvPr>
          <p:cNvSpPr/>
          <p:nvPr/>
        </p:nvSpPr>
        <p:spPr>
          <a:xfrm>
            <a:off x="584260" y="1632330"/>
            <a:ext cx="6774180" cy="7924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形 4" descr="灯泡">
            <a:extLst>
              <a:ext uri="{FF2B5EF4-FFF2-40B4-BE49-F238E27FC236}">
                <a16:creationId xmlns:a16="http://schemas.microsoft.com/office/drawing/2014/main" id="{58172C9B-E207-47E5-8B94-F330A5D22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60" y="1731386"/>
            <a:ext cx="594360" cy="594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B9FBD8-E6CC-4AF4-93AA-25C9EE6E5835}"/>
              </a:ext>
            </a:extLst>
          </p:cNvPr>
          <p:cNvSpPr txBox="1"/>
          <p:nvPr/>
        </p:nvSpPr>
        <p:spPr>
          <a:xfrm>
            <a:off x="1178620" y="1823672"/>
            <a:ext cx="592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浮动意味着从正常的文档流中消失</a:t>
            </a:r>
            <a:r>
              <a:rPr lang="en-US" altLang="zh-CN" sz="2000" dirty="0"/>
              <a:t>…</a:t>
            </a: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FFF7A3-29D9-46A2-BAAF-696DFBFC0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60" y="2910525"/>
            <a:ext cx="4169581" cy="28673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F03AFF-8179-45E5-8E74-CCBC3C112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919" y="3505720"/>
            <a:ext cx="4169581" cy="2691124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A9BF304-966B-47CC-B6F3-79285375ED81}"/>
              </a:ext>
            </a:extLst>
          </p:cNvPr>
          <p:cNvCxnSpPr>
            <a:cxnSpLocks/>
          </p:cNvCxnSpPr>
          <p:nvPr/>
        </p:nvCxnSpPr>
        <p:spPr>
          <a:xfrm>
            <a:off x="656998" y="6477796"/>
            <a:ext cx="295903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4731E07-410B-477C-902E-434ED8A6C896}"/>
              </a:ext>
            </a:extLst>
          </p:cNvPr>
          <p:cNvSpPr txBox="1"/>
          <p:nvPr/>
        </p:nvSpPr>
        <p:spPr>
          <a:xfrm>
            <a:off x="537500" y="6016131"/>
            <a:ext cx="3192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出现了容器折叠现象！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5E446D-0118-4E08-A4AA-BA94578E5C05}"/>
              </a:ext>
            </a:extLst>
          </p:cNvPr>
          <p:cNvSpPr txBox="1"/>
          <p:nvPr/>
        </p:nvSpPr>
        <p:spPr>
          <a:xfrm>
            <a:off x="6489123" y="6400800"/>
            <a:ext cx="261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ahnschrift SemiBold SemiConden" panose="020B0502040204020203" pitchFamily="34" charset="0"/>
              </a:rPr>
              <a:t>sample: clear-float.html</a:t>
            </a:r>
            <a:endParaRPr lang="zh-CN" altLang="en-US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574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52EBC5-023E-4EEA-A7F9-75B380F6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clearing floats</a:t>
            </a:r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C20AA89-B3E6-48FD-A402-047FE4763915}"/>
              </a:ext>
            </a:extLst>
          </p:cNvPr>
          <p:cNvSpPr/>
          <p:nvPr/>
        </p:nvSpPr>
        <p:spPr>
          <a:xfrm>
            <a:off x="584260" y="1632330"/>
            <a:ext cx="6774180" cy="7924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形 4" descr="灯泡">
            <a:extLst>
              <a:ext uri="{FF2B5EF4-FFF2-40B4-BE49-F238E27FC236}">
                <a16:creationId xmlns:a16="http://schemas.microsoft.com/office/drawing/2014/main" id="{58172C9B-E207-47E5-8B94-F330A5D22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60" y="1731386"/>
            <a:ext cx="594360" cy="594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B9FBD8-E6CC-4AF4-93AA-25C9EE6E5835}"/>
              </a:ext>
            </a:extLst>
          </p:cNvPr>
          <p:cNvSpPr txBox="1"/>
          <p:nvPr/>
        </p:nvSpPr>
        <p:spPr>
          <a:xfrm>
            <a:off x="1178620" y="1823672"/>
            <a:ext cx="592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可以通过清除浮动来解决这一问题。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F7C4C-E912-4AD8-A99B-85EA3EC15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25" y="4013086"/>
            <a:ext cx="2781320" cy="93821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5BB329E-97BD-4036-82B4-DF93A0FF7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89" y="3800881"/>
            <a:ext cx="3624289" cy="25717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332BA84-DD59-46E6-AB82-F65FCD018428}"/>
              </a:ext>
            </a:extLst>
          </p:cNvPr>
          <p:cNvSpPr/>
          <p:nvPr/>
        </p:nvSpPr>
        <p:spPr>
          <a:xfrm>
            <a:off x="584260" y="3210791"/>
            <a:ext cx="3826681" cy="3170191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9FBCF73-AFEC-4E84-9A6F-D086ED7138E6}"/>
              </a:ext>
            </a:extLst>
          </p:cNvPr>
          <p:cNvSpPr txBox="1"/>
          <p:nvPr/>
        </p:nvSpPr>
        <p:spPr>
          <a:xfrm>
            <a:off x="1668724" y="2995916"/>
            <a:ext cx="16577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添加元素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307F36-CF5C-4EFE-939B-78E2B60E4140}"/>
              </a:ext>
            </a:extLst>
          </p:cNvPr>
          <p:cNvSpPr txBox="1"/>
          <p:nvPr/>
        </p:nvSpPr>
        <p:spPr>
          <a:xfrm>
            <a:off x="1245121" y="5225670"/>
            <a:ext cx="2504958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u="sng" dirty="0">
                <a:uFill>
                  <a:solidFill>
                    <a:srgbClr val="FF0000"/>
                  </a:solidFill>
                </a:uFill>
              </a:rPr>
              <a:t>添加一个新元素用于清除浮动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675D8A2-2641-4C2E-A785-44D017632C82}"/>
              </a:ext>
            </a:extLst>
          </p:cNvPr>
          <p:cNvSpPr/>
          <p:nvPr/>
        </p:nvSpPr>
        <p:spPr>
          <a:xfrm>
            <a:off x="4733059" y="3210791"/>
            <a:ext cx="3826681" cy="3170191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8DF7633-7F62-4615-8D5B-4B7BB29B39E1}"/>
              </a:ext>
            </a:extLst>
          </p:cNvPr>
          <p:cNvSpPr txBox="1"/>
          <p:nvPr/>
        </p:nvSpPr>
        <p:spPr>
          <a:xfrm>
            <a:off x="5817523" y="2995916"/>
            <a:ext cx="16577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借助伪类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7114725-20FF-4A04-82E2-FE84C864084C}"/>
              </a:ext>
            </a:extLst>
          </p:cNvPr>
          <p:cNvSpPr txBox="1"/>
          <p:nvPr/>
        </p:nvSpPr>
        <p:spPr>
          <a:xfrm>
            <a:off x="5277394" y="5233267"/>
            <a:ext cx="2738004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u="sng" dirty="0">
                <a:uFill>
                  <a:solidFill>
                    <a:srgbClr val="FF0000"/>
                  </a:solidFill>
                </a:uFill>
              </a:rPr>
              <a:t>对主元素添加</a:t>
            </a:r>
            <a:r>
              <a:rPr lang="en-US" altLang="zh-CN" u="sng" dirty="0">
                <a:uFill>
                  <a:solidFill>
                    <a:srgbClr val="FF0000"/>
                  </a:solidFill>
                </a:uFill>
              </a:rPr>
              <a:t>after</a:t>
            </a:r>
            <a:r>
              <a:rPr lang="zh-CN" altLang="en-US" u="sng" dirty="0">
                <a:uFill>
                  <a:solidFill>
                    <a:srgbClr val="FF0000"/>
                  </a:solidFill>
                </a:uFill>
              </a:rPr>
              <a:t>伪类用于清除浮动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EE7ED96-D423-4961-8BA7-B585A0CDC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826" y="3648804"/>
            <a:ext cx="3575285" cy="22772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883F969-8EC9-4517-B758-A9EF40670B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3826" y="3876528"/>
            <a:ext cx="2243154" cy="126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24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52EBC5-023E-4EEA-A7F9-75B380F6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clearing floats</a:t>
            </a:r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64624D8-88AF-43F6-9B95-1AEB38D187CA}"/>
              </a:ext>
            </a:extLst>
          </p:cNvPr>
          <p:cNvCxnSpPr>
            <a:cxnSpLocks/>
          </p:cNvCxnSpPr>
          <p:nvPr/>
        </p:nvCxnSpPr>
        <p:spPr>
          <a:xfrm>
            <a:off x="759740" y="1728673"/>
            <a:ext cx="526698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585FD25-DEF0-4213-98E6-B2DF77C64842}"/>
              </a:ext>
            </a:extLst>
          </p:cNvPr>
          <p:cNvSpPr txBox="1"/>
          <p:nvPr/>
        </p:nvSpPr>
        <p:spPr>
          <a:xfrm>
            <a:off x="618260" y="1274208"/>
            <a:ext cx="5709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再看一个利用清除浮动解决的例子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FC85D5-6909-49A3-A1BA-27EB4209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1941682"/>
            <a:ext cx="6115050" cy="430362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D1A6DAC3-5ED4-43C5-BC5A-1E893A29954D}"/>
              </a:ext>
            </a:extLst>
          </p:cNvPr>
          <p:cNvSpPr txBox="1"/>
          <p:nvPr/>
        </p:nvSpPr>
        <p:spPr>
          <a:xfrm>
            <a:off x="6489123" y="6400800"/>
            <a:ext cx="261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ahnschrift SemiBold SemiConden" panose="020B0502040204020203" pitchFamily="34" charset="0"/>
              </a:rPr>
              <a:t>sample: 2x2grid.html</a:t>
            </a:r>
            <a:endParaRPr lang="zh-CN" altLang="en-US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801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2763063-9FE2-4C74-81C3-7F26AB74271D}"/>
              </a:ext>
            </a:extLst>
          </p:cNvPr>
          <p:cNvGrpSpPr/>
          <p:nvPr/>
        </p:nvGrpSpPr>
        <p:grpSpPr>
          <a:xfrm>
            <a:off x="0" y="1004878"/>
            <a:ext cx="2857500" cy="54302"/>
            <a:chOff x="0" y="1004878"/>
            <a:chExt cx="3886200" cy="53340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CF9F9B29-8165-4AF6-A83D-C806D0CFDDD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04878"/>
              <a:ext cx="3886200" cy="0"/>
            </a:xfrm>
            <a:prstGeom prst="line">
              <a:avLst/>
            </a:prstGeom>
            <a:ln w="571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68A9E48-981C-42EF-BDE6-03B9A607159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218"/>
              <a:ext cx="3886200" cy="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0C96C0EC-9DAC-42ED-AD0C-2F7CF4E24B53}"/>
              </a:ext>
            </a:extLst>
          </p:cNvPr>
          <p:cNvSpPr txBox="1"/>
          <p:nvPr/>
        </p:nvSpPr>
        <p:spPr>
          <a:xfrm>
            <a:off x="0" y="327182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    Reference</a:t>
            </a:r>
            <a:endParaRPr lang="zh-CN" altLang="en-US" sz="3600" dirty="0">
              <a:latin typeface="Times New Roman" panose="02020603050405020304" pitchFamily="18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3267F37-863E-44CF-A189-020F54AF9BDC}"/>
              </a:ext>
            </a:extLst>
          </p:cNvPr>
          <p:cNvSpPr/>
          <p:nvPr/>
        </p:nvSpPr>
        <p:spPr>
          <a:xfrm>
            <a:off x="769620" y="2225040"/>
            <a:ext cx="5295900" cy="44192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E0DDC1F-7213-4DD3-9BEB-964B5D5DCB2B}"/>
              </a:ext>
            </a:extLst>
          </p:cNvPr>
          <p:cNvSpPr/>
          <p:nvPr/>
        </p:nvSpPr>
        <p:spPr>
          <a:xfrm>
            <a:off x="689610" y="2310708"/>
            <a:ext cx="7684770" cy="645852"/>
          </a:xfrm>
          <a:prstGeom prst="roundRect">
            <a:avLst>
              <a:gd name="adj" fmla="val 342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Bahnschrift Light SemiCondensed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https://jinxuliang.com/course/CoursePortal/Details/5bcc53c0a664d71ad80786a9</a:t>
            </a:r>
            <a:endParaRPr lang="zh-CN" altLang="en-US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8902AC-7D73-4C6A-B429-AEB354CFECBB}"/>
              </a:ext>
            </a:extLst>
          </p:cNvPr>
          <p:cNvSpPr/>
          <p:nvPr/>
        </p:nvSpPr>
        <p:spPr>
          <a:xfrm>
            <a:off x="902970" y="1972712"/>
            <a:ext cx="1626870" cy="441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u="sng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金老师自学网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B73BB61-43D5-46C8-8C4E-EFF2136E0A48}"/>
              </a:ext>
            </a:extLst>
          </p:cNvPr>
          <p:cNvSpPr/>
          <p:nvPr/>
        </p:nvSpPr>
        <p:spPr>
          <a:xfrm>
            <a:off x="769620" y="3502446"/>
            <a:ext cx="5295900" cy="44192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D055350-1A32-4D6E-B1B2-E8A3017E2E46}"/>
              </a:ext>
            </a:extLst>
          </p:cNvPr>
          <p:cNvSpPr/>
          <p:nvPr/>
        </p:nvSpPr>
        <p:spPr>
          <a:xfrm>
            <a:off x="689610" y="3588114"/>
            <a:ext cx="7684770" cy="645852"/>
          </a:xfrm>
          <a:prstGeom prst="roundRect">
            <a:avLst>
              <a:gd name="adj" fmla="val 342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Bahnschrift Light Semi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https://www.w3school.com.cn/html5/index.asp</a:t>
            </a:r>
            <a:endParaRPr lang="zh-CN" altLang="en-US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E1F86D-293E-4433-857D-69CD8FDFE1BB}"/>
              </a:ext>
            </a:extLst>
          </p:cNvPr>
          <p:cNvSpPr/>
          <p:nvPr/>
        </p:nvSpPr>
        <p:spPr>
          <a:xfrm>
            <a:off x="902970" y="3250118"/>
            <a:ext cx="1626870" cy="441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u="sng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W3School</a:t>
            </a:r>
            <a:endParaRPr lang="zh-CN" altLang="en-US" u="sng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E27F5FF-46E9-490B-AA4C-43BEF1FAC3A2}"/>
              </a:ext>
            </a:extLst>
          </p:cNvPr>
          <p:cNvSpPr/>
          <p:nvPr/>
        </p:nvSpPr>
        <p:spPr>
          <a:xfrm>
            <a:off x="769620" y="4779852"/>
            <a:ext cx="5295900" cy="44192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CFC2DE9-C9B3-4E2D-AB8B-A9B8F6A806AF}"/>
              </a:ext>
            </a:extLst>
          </p:cNvPr>
          <p:cNvSpPr/>
          <p:nvPr/>
        </p:nvSpPr>
        <p:spPr>
          <a:xfrm>
            <a:off x="689610" y="4865520"/>
            <a:ext cx="7684770" cy="645852"/>
          </a:xfrm>
          <a:prstGeom prst="roundRect">
            <a:avLst>
              <a:gd name="adj" fmla="val 342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Bahnschrift Light SemiCondense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https://developer.mozilla.org/zh-CN/docs/learn/HTML</a:t>
            </a:r>
            <a:endParaRPr lang="zh-CN" altLang="en-US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F55DAB1-CA41-494F-A171-F2D0BA06B7D8}"/>
              </a:ext>
            </a:extLst>
          </p:cNvPr>
          <p:cNvSpPr/>
          <p:nvPr/>
        </p:nvSpPr>
        <p:spPr>
          <a:xfrm>
            <a:off x="902970" y="4527524"/>
            <a:ext cx="1626870" cy="441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u="sng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MDN</a:t>
            </a:r>
            <a:endParaRPr lang="zh-CN" altLang="en-US" u="sng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5516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7C206-0448-46F7-B148-408464D50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clearing floats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1ECBF2-DE32-417C-A3F6-90F6F82E39B7}"/>
              </a:ext>
            </a:extLst>
          </p:cNvPr>
          <p:cNvSpPr/>
          <p:nvPr/>
        </p:nvSpPr>
        <p:spPr>
          <a:xfrm>
            <a:off x="815686" y="1470314"/>
            <a:ext cx="4488873" cy="4842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E4A9547-15F8-4EC6-80C8-B0F14F3933E0}"/>
              </a:ext>
            </a:extLst>
          </p:cNvPr>
          <p:cNvSpPr/>
          <p:nvPr/>
        </p:nvSpPr>
        <p:spPr>
          <a:xfrm>
            <a:off x="1117023" y="1885950"/>
            <a:ext cx="1418359" cy="17144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2F3E73-18FD-4C31-9720-25E7A3070C1D}"/>
              </a:ext>
            </a:extLst>
          </p:cNvPr>
          <p:cNvSpPr/>
          <p:nvPr/>
        </p:nvSpPr>
        <p:spPr>
          <a:xfrm>
            <a:off x="3383973" y="1885951"/>
            <a:ext cx="1418359" cy="10442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1DFE5DC-83FC-4D79-8F32-325B11837AC7}"/>
              </a:ext>
            </a:extLst>
          </p:cNvPr>
          <p:cNvSpPr/>
          <p:nvPr/>
        </p:nvSpPr>
        <p:spPr>
          <a:xfrm>
            <a:off x="1117021" y="3714750"/>
            <a:ext cx="1418359" cy="15880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71D399-893E-4ACE-AF68-0AC1A38131EA}"/>
              </a:ext>
            </a:extLst>
          </p:cNvPr>
          <p:cNvSpPr/>
          <p:nvPr/>
        </p:nvSpPr>
        <p:spPr>
          <a:xfrm>
            <a:off x="3327689" y="3714750"/>
            <a:ext cx="1418359" cy="11057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343A2F3-9C1D-4897-B4C4-C14536980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896" y="1799789"/>
            <a:ext cx="3100410" cy="962032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7CA53CD-1270-491B-BB86-B1567060F4D8}"/>
              </a:ext>
            </a:extLst>
          </p:cNvPr>
          <p:cNvCxnSpPr>
            <a:cxnSpLocks/>
          </p:cNvCxnSpPr>
          <p:nvPr/>
        </p:nvCxnSpPr>
        <p:spPr>
          <a:xfrm>
            <a:off x="5446039" y="3692555"/>
            <a:ext cx="326026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77B878C3-8D44-478B-A643-26C316450201}"/>
              </a:ext>
            </a:extLst>
          </p:cNvPr>
          <p:cNvSpPr txBox="1"/>
          <p:nvPr/>
        </p:nvSpPr>
        <p:spPr>
          <a:xfrm>
            <a:off x="5357716" y="3253085"/>
            <a:ext cx="3562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清除每行第一个元素浮动</a:t>
            </a:r>
          </a:p>
        </p:txBody>
      </p:sp>
    </p:spTree>
    <p:extLst>
      <p:ext uri="{BB962C8B-B14F-4D97-AF65-F5344CB8AC3E}">
        <p14:creationId xmlns:p14="http://schemas.microsoft.com/office/powerpoint/2010/main" val="2954603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7AEAB-F4CC-488B-A34A-3D973516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BFC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0BB983E-60E0-43B5-A581-0D56ACD454C8}"/>
              </a:ext>
            </a:extLst>
          </p:cNvPr>
          <p:cNvCxnSpPr>
            <a:cxnSpLocks/>
          </p:cNvCxnSpPr>
          <p:nvPr/>
        </p:nvCxnSpPr>
        <p:spPr>
          <a:xfrm>
            <a:off x="759740" y="1728673"/>
            <a:ext cx="394214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4B6F8D46-043F-46AC-8AB8-C0E3D1FE750A}"/>
              </a:ext>
            </a:extLst>
          </p:cNvPr>
          <p:cNvSpPr txBox="1"/>
          <p:nvPr/>
        </p:nvSpPr>
        <p:spPr>
          <a:xfrm>
            <a:off x="618260" y="1274208"/>
            <a:ext cx="429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在上面的基础上，浮动图片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06F1AA-A2D3-4F79-B53C-2ECAC427C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40" y="1939193"/>
            <a:ext cx="4386295" cy="2771795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39D4F31-991E-4606-AEB8-517F825F8DAA}"/>
              </a:ext>
            </a:extLst>
          </p:cNvPr>
          <p:cNvCxnSpPr>
            <a:cxnSpLocks/>
          </p:cNvCxnSpPr>
          <p:nvPr/>
        </p:nvCxnSpPr>
        <p:spPr>
          <a:xfrm>
            <a:off x="759740" y="5491914"/>
            <a:ext cx="394214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0A50C90-CEEB-4CAC-9AA2-FE7E1F41D359}"/>
              </a:ext>
            </a:extLst>
          </p:cNvPr>
          <p:cNvSpPr txBox="1"/>
          <p:nvPr/>
        </p:nvSpPr>
        <p:spPr>
          <a:xfrm>
            <a:off x="618260" y="5037449"/>
            <a:ext cx="429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如何把文字块建到图片右侧？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E83BCA6-3214-4BC5-950C-65B1DB351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271" y="2728693"/>
            <a:ext cx="3098155" cy="14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02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7AEAB-F4CC-488B-A34A-3D973516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BFC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F6A69DF-5AE7-4244-BACA-F665CCBF3F1A}"/>
              </a:ext>
            </a:extLst>
          </p:cNvPr>
          <p:cNvSpPr/>
          <p:nvPr/>
        </p:nvSpPr>
        <p:spPr>
          <a:xfrm>
            <a:off x="618260" y="1366085"/>
            <a:ext cx="6774180" cy="7924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形 9" descr="灯泡">
            <a:extLst>
              <a:ext uri="{FF2B5EF4-FFF2-40B4-BE49-F238E27FC236}">
                <a16:creationId xmlns:a16="http://schemas.microsoft.com/office/drawing/2014/main" id="{5338B7B0-C9A2-442A-BDC0-A91982F16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260" y="1465141"/>
            <a:ext cx="594360" cy="59436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36F5FA7-C679-485C-9C9E-AA95F8D17D51}"/>
              </a:ext>
            </a:extLst>
          </p:cNvPr>
          <p:cNvSpPr txBox="1"/>
          <p:nvPr/>
        </p:nvSpPr>
        <p:spPr>
          <a:xfrm>
            <a:off x="1212620" y="1409646"/>
            <a:ext cx="5928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可以通过创建块级格式化上下文（</a:t>
            </a:r>
            <a:r>
              <a:rPr lang="en-US" altLang="zh-CN" sz="2000" dirty="0"/>
              <a:t>BFC</a:t>
            </a:r>
            <a:r>
              <a:rPr lang="zh-CN" altLang="en-US" sz="2000" dirty="0"/>
              <a:t>）来解决这一问题。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3566E7-E33D-4F91-9FA7-A8A7A96EB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401" y="3480110"/>
            <a:ext cx="3643339" cy="131446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19160D6-7AE6-402B-B817-D3FE05B5F880}"/>
              </a:ext>
            </a:extLst>
          </p:cNvPr>
          <p:cNvSpPr/>
          <p:nvPr/>
        </p:nvSpPr>
        <p:spPr>
          <a:xfrm>
            <a:off x="618260" y="2826327"/>
            <a:ext cx="3826681" cy="2622027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B6565EF-3436-414A-8109-56DE312689C1}"/>
              </a:ext>
            </a:extLst>
          </p:cNvPr>
          <p:cNvSpPr txBox="1"/>
          <p:nvPr/>
        </p:nvSpPr>
        <p:spPr>
          <a:xfrm>
            <a:off x="1702724" y="2611452"/>
            <a:ext cx="165775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BFC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FC2ABA-16B3-42AB-B72F-F0031A1305D4}"/>
              </a:ext>
            </a:extLst>
          </p:cNvPr>
          <p:cNvSpPr txBox="1"/>
          <p:nvPr/>
        </p:nvSpPr>
        <p:spPr>
          <a:xfrm>
            <a:off x="789709" y="3287992"/>
            <a:ext cx="3558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</a:t>
            </a:r>
            <a:r>
              <a:rPr lang="en-US" altLang="zh-CN" dirty="0"/>
              <a:t>BFC</a:t>
            </a:r>
            <a:r>
              <a:rPr lang="zh-CN" altLang="en-US" dirty="0"/>
              <a:t>是一块单独的区域，将内容的内部与外部上下文隔离开。</a:t>
            </a:r>
            <a:endParaRPr lang="en-US" altLang="zh-CN" dirty="0"/>
          </a:p>
          <a:p>
            <a:r>
              <a:rPr lang="zh-CN" altLang="en-US" dirty="0"/>
              <a:t>其特征如下：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）不与外部元素外边距折叠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）包含内部所有浮动元素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）不与外部浮动元素重叠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0D8FD89A-8BEC-4E74-B253-C3F0CAB799ED}"/>
              </a:ext>
            </a:extLst>
          </p:cNvPr>
          <p:cNvSpPr/>
          <p:nvPr/>
        </p:nvSpPr>
        <p:spPr>
          <a:xfrm>
            <a:off x="618260" y="5773562"/>
            <a:ext cx="6774180" cy="7924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形 22" descr="灯泡">
            <a:extLst>
              <a:ext uri="{FF2B5EF4-FFF2-40B4-BE49-F238E27FC236}">
                <a16:creationId xmlns:a16="http://schemas.microsoft.com/office/drawing/2014/main" id="{D7A3CB92-3F99-4AB9-9C51-3D07E99EF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260" y="5872618"/>
            <a:ext cx="594360" cy="59436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02FEE08-0D22-4013-A35A-CB823282084A}"/>
              </a:ext>
            </a:extLst>
          </p:cNvPr>
          <p:cNvSpPr txBox="1"/>
          <p:nvPr/>
        </p:nvSpPr>
        <p:spPr>
          <a:xfrm>
            <a:off x="1212620" y="5963760"/>
            <a:ext cx="592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overflow: auto</a:t>
            </a:r>
            <a:r>
              <a:rPr lang="zh-CN" altLang="en-US" sz="2000" dirty="0"/>
              <a:t>是最简单的创建</a:t>
            </a:r>
            <a:r>
              <a:rPr lang="en-US" altLang="zh-CN" sz="2000" dirty="0"/>
              <a:t>BFC</a:t>
            </a:r>
            <a:r>
              <a:rPr lang="zh-CN" altLang="en-US" sz="2000" dirty="0"/>
              <a:t>的方法。</a:t>
            </a:r>
          </a:p>
        </p:txBody>
      </p:sp>
    </p:spTree>
    <p:extLst>
      <p:ext uri="{BB962C8B-B14F-4D97-AF65-F5344CB8AC3E}">
        <p14:creationId xmlns:p14="http://schemas.microsoft.com/office/powerpoint/2010/main" val="3099823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7AEAB-F4CC-488B-A34A-3D973516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Others</a:t>
            </a:r>
            <a:endParaRPr lang="zh-CN" altLang="en-US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898B6FF-5ABE-4564-B34C-ACD3F428F265}"/>
              </a:ext>
            </a:extLst>
          </p:cNvPr>
          <p:cNvCxnSpPr>
            <a:cxnSpLocks/>
          </p:cNvCxnSpPr>
          <p:nvPr/>
        </p:nvCxnSpPr>
        <p:spPr>
          <a:xfrm>
            <a:off x="759740" y="1728673"/>
            <a:ext cx="457079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4D04A195-8133-4181-B299-C2238C0B11D0}"/>
              </a:ext>
            </a:extLst>
          </p:cNvPr>
          <p:cNvSpPr txBox="1"/>
          <p:nvPr/>
        </p:nvSpPr>
        <p:spPr>
          <a:xfrm>
            <a:off x="618260" y="1267008"/>
            <a:ext cx="5107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由于时间有限，同学们自行学习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52F60E-C8EC-44A8-AB18-B81B57A5E711}"/>
              </a:ext>
            </a:extLst>
          </p:cNvPr>
          <p:cNvSpPr txBox="1"/>
          <p:nvPr/>
        </p:nvSpPr>
        <p:spPr>
          <a:xfrm>
            <a:off x="676612" y="2078183"/>
            <a:ext cx="5947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inline-block</a:t>
            </a:r>
            <a:r>
              <a:rPr lang="zh-CN" altLang="en-US" sz="2800" dirty="0"/>
              <a:t>的使用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table-cell</a:t>
            </a:r>
            <a:r>
              <a:rPr lang="zh-CN" altLang="en-US" sz="2800" dirty="0"/>
              <a:t>的使用</a:t>
            </a:r>
            <a:endParaRPr lang="en-US" altLang="zh-CN" sz="2800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FD3B499-A317-4C0C-AB73-7E35CEB6F811}"/>
              </a:ext>
            </a:extLst>
          </p:cNvPr>
          <p:cNvCxnSpPr>
            <a:cxnSpLocks/>
          </p:cNvCxnSpPr>
          <p:nvPr/>
        </p:nvCxnSpPr>
        <p:spPr>
          <a:xfrm>
            <a:off x="719377" y="3549627"/>
            <a:ext cx="457079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8483C3D-F6A4-4E2B-8308-85CFB2B5168B}"/>
              </a:ext>
            </a:extLst>
          </p:cNvPr>
          <p:cNvSpPr txBox="1"/>
          <p:nvPr/>
        </p:nvSpPr>
        <p:spPr>
          <a:xfrm>
            <a:off x="577897" y="3087962"/>
            <a:ext cx="5107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请同学们自行完成一个典型的页面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EEEC755-AAA2-4877-AA91-429D8BE8E7C1}"/>
              </a:ext>
            </a:extLst>
          </p:cNvPr>
          <p:cNvSpPr txBox="1"/>
          <p:nvPr/>
        </p:nvSpPr>
        <p:spPr>
          <a:xfrm>
            <a:off x="661025" y="3729858"/>
            <a:ext cx="59475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header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main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aside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footer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A0D4C51-E047-414C-9AD5-2199D11F1EB7}"/>
              </a:ext>
            </a:extLst>
          </p:cNvPr>
          <p:cNvCxnSpPr>
            <a:cxnSpLocks/>
          </p:cNvCxnSpPr>
          <p:nvPr/>
        </p:nvCxnSpPr>
        <p:spPr>
          <a:xfrm>
            <a:off x="702595" y="6477796"/>
            <a:ext cx="562027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2EA4199E-22D8-4EE5-8103-A41B96650BBB}"/>
              </a:ext>
            </a:extLst>
          </p:cNvPr>
          <p:cNvSpPr txBox="1"/>
          <p:nvPr/>
        </p:nvSpPr>
        <p:spPr>
          <a:xfrm>
            <a:off x="603880" y="5996379"/>
            <a:ext cx="6005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能否用浮动布局实现一个简单的网格系统？</a:t>
            </a:r>
          </a:p>
        </p:txBody>
      </p:sp>
    </p:spTree>
    <p:extLst>
      <p:ext uri="{BB962C8B-B14F-4D97-AF65-F5344CB8AC3E}">
        <p14:creationId xmlns:p14="http://schemas.microsoft.com/office/powerpoint/2010/main" val="3771428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剪去对角 5">
            <a:extLst>
              <a:ext uri="{FF2B5EF4-FFF2-40B4-BE49-F238E27FC236}">
                <a16:creationId xmlns:a16="http://schemas.microsoft.com/office/drawing/2014/main" id="{C6D18767-A995-4EEF-B88D-ADE5907FEDE9}"/>
              </a:ext>
            </a:extLst>
          </p:cNvPr>
          <p:cNvSpPr/>
          <p:nvPr/>
        </p:nvSpPr>
        <p:spPr>
          <a:xfrm>
            <a:off x="1392381" y="2028825"/>
            <a:ext cx="5948795" cy="280035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定 位</a:t>
            </a: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11307662-E70F-431C-AA5F-EF784A3BFD68}"/>
              </a:ext>
            </a:extLst>
          </p:cNvPr>
          <p:cNvSpPr/>
          <p:nvPr/>
        </p:nvSpPr>
        <p:spPr>
          <a:xfrm>
            <a:off x="0" y="5938405"/>
            <a:ext cx="878032" cy="919595"/>
          </a:xfrm>
          <a:prstGeom prst="rt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4824D400-37A5-4E1E-82CD-3BE7441CC0D8}"/>
              </a:ext>
            </a:extLst>
          </p:cNvPr>
          <p:cNvSpPr/>
          <p:nvPr/>
        </p:nvSpPr>
        <p:spPr>
          <a:xfrm rot="10800000">
            <a:off x="8265968" y="0"/>
            <a:ext cx="878032" cy="919595"/>
          </a:xfrm>
          <a:prstGeom prst="rt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9D1D9D2F-62B6-4F77-8061-CB0F0EE3C71A}"/>
              </a:ext>
            </a:extLst>
          </p:cNvPr>
          <p:cNvSpPr/>
          <p:nvPr/>
        </p:nvSpPr>
        <p:spPr>
          <a:xfrm>
            <a:off x="1446067" y="2066924"/>
            <a:ext cx="5832765" cy="2718089"/>
          </a:xfrm>
          <a:prstGeom prst="snip2Diag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3015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D5B2C-FF5E-4E17-B73D-A479B9C3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position</a:t>
            </a:r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174FBB5-36B6-4FCA-885D-A12EFFEF0311}"/>
              </a:ext>
            </a:extLst>
          </p:cNvPr>
          <p:cNvSpPr/>
          <p:nvPr/>
        </p:nvSpPr>
        <p:spPr>
          <a:xfrm>
            <a:off x="618260" y="1999927"/>
            <a:ext cx="6774180" cy="7924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形 4" descr="灯泡">
            <a:extLst>
              <a:ext uri="{FF2B5EF4-FFF2-40B4-BE49-F238E27FC236}">
                <a16:creationId xmlns:a16="http://schemas.microsoft.com/office/drawing/2014/main" id="{95F416EF-250A-4376-81EA-7E5C47BB3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260" y="2098983"/>
            <a:ext cx="594360" cy="594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D9748B-DE6F-45C2-BF38-F630D6345C6A}"/>
              </a:ext>
            </a:extLst>
          </p:cNvPr>
          <p:cNvSpPr txBox="1"/>
          <p:nvPr/>
        </p:nvSpPr>
        <p:spPr>
          <a:xfrm>
            <a:off x="1212620" y="2043488"/>
            <a:ext cx="5928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设置</a:t>
            </a:r>
            <a:r>
              <a:rPr lang="en-US" altLang="zh-CN" sz="2000" dirty="0" err="1"/>
              <a:t>position:static</a:t>
            </a:r>
            <a:r>
              <a:rPr lang="zh-CN" altLang="en-US" sz="2000" dirty="0"/>
              <a:t>，盒子中的元素将按照标准流的方式定位。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3213B96-70CF-4498-A5E2-4EB5BE1D2394}"/>
              </a:ext>
            </a:extLst>
          </p:cNvPr>
          <p:cNvSpPr/>
          <p:nvPr/>
        </p:nvSpPr>
        <p:spPr>
          <a:xfrm>
            <a:off x="618260" y="3126455"/>
            <a:ext cx="6774180" cy="7924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7" descr="灯泡">
            <a:extLst>
              <a:ext uri="{FF2B5EF4-FFF2-40B4-BE49-F238E27FC236}">
                <a16:creationId xmlns:a16="http://schemas.microsoft.com/office/drawing/2014/main" id="{77723311-5420-4049-A3D7-EF12BD9BF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260" y="3225511"/>
            <a:ext cx="594360" cy="5943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9D6ADE7-5D3B-4A91-8981-20233142F453}"/>
              </a:ext>
            </a:extLst>
          </p:cNvPr>
          <p:cNvSpPr txBox="1"/>
          <p:nvPr/>
        </p:nvSpPr>
        <p:spPr>
          <a:xfrm>
            <a:off x="1212620" y="3170016"/>
            <a:ext cx="5928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设置</a:t>
            </a:r>
            <a:r>
              <a:rPr lang="en-US" altLang="zh-CN" sz="2000" dirty="0" err="1"/>
              <a:t>position:fixed</a:t>
            </a:r>
            <a:r>
              <a:rPr lang="zh-CN" altLang="en-US" sz="2000" dirty="0"/>
              <a:t>，盒子中的元素将固定于视口某一位置定位，并从文档流脱离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1C3984C-EB91-4FA4-9E7E-13A5A42DAA0F}"/>
              </a:ext>
            </a:extLst>
          </p:cNvPr>
          <p:cNvSpPr/>
          <p:nvPr/>
        </p:nvSpPr>
        <p:spPr>
          <a:xfrm>
            <a:off x="618260" y="4212135"/>
            <a:ext cx="6774180" cy="7924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 descr="灯泡">
            <a:extLst>
              <a:ext uri="{FF2B5EF4-FFF2-40B4-BE49-F238E27FC236}">
                <a16:creationId xmlns:a16="http://schemas.microsoft.com/office/drawing/2014/main" id="{7CD079F2-3263-4B1B-B0C0-99FECA467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260" y="4311191"/>
            <a:ext cx="594360" cy="59436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D25C5B0-F378-4B51-9EF0-8077866E64EF}"/>
              </a:ext>
            </a:extLst>
          </p:cNvPr>
          <p:cNvSpPr txBox="1"/>
          <p:nvPr/>
        </p:nvSpPr>
        <p:spPr>
          <a:xfrm>
            <a:off x="1212620" y="4255696"/>
            <a:ext cx="5928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设置</a:t>
            </a:r>
            <a:r>
              <a:rPr lang="en-US" altLang="zh-CN" sz="2000" dirty="0" err="1"/>
              <a:t>position:absoulute</a:t>
            </a:r>
            <a:r>
              <a:rPr lang="zh-CN" altLang="en-US" sz="2000" dirty="0"/>
              <a:t>，盒子中的元素将相对于最近的已经定位的父元素进行定位，并从文档流脱离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7B5247B-2061-42A3-8D6F-D9BAEFD2287C}"/>
              </a:ext>
            </a:extLst>
          </p:cNvPr>
          <p:cNvSpPr/>
          <p:nvPr/>
        </p:nvSpPr>
        <p:spPr>
          <a:xfrm>
            <a:off x="618260" y="5297815"/>
            <a:ext cx="6774180" cy="7924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形 13" descr="灯泡">
            <a:extLst>
              <a:ext uri="{FF2B5EF4-FFF2-40B4-BE49-F238E27FC236}">
                <a16:creationId xmlns:a16="http://schemas.microsoft.com/office/drawing/2014/main" id="{FDB3EA06-1683-4B76-9079-11B5FCF63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260" y="5396871"/>
            <a:ext cx="594360" cy="59436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12F2A59-1792-4F44-96A2-E0779A9E1B30}"/>
              </a:ext>
            </a:extLst>
          </p:cNvPr>
          <p:cNvSpPr txBox="1"/>
          <p:nvPr/>
        </p:nvSpPr>
        <p:spPr>
          <a:xfrm>
            <a:off x="1212620" y="5341376"/>
            <a:ext cx="5928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设置</a:t>
            </a:r>
            <a:r>
              <a:rPr lang="en-US" altLang="zh-CN" sz="2000" dirty="0" err="1"/>
              <a:t>position:relative</a:t>
            </a:r>
            <a:r>
              <a:rPr lang="zh-CN" altLang="en-US" sz="2000" dirty="0"/>
              <a:t>，盒子中的元素将相对于自身原先所在位置有一定偏移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04E4829-D26B-4CE1-B39C-5B7EB5FA3A06}"/>
              </a:ext>
            </a:extLst>
          </p:cNvPr>
          <p:cNvCxnSpPr>
            <a:cxnSpLocks/>
          </p:cNvCxnSpPr>
          <p:nvPr/>
        </p:nvCxnSpPr>
        <p:spPr>
          <a:xfrm>
            <a:off x="759740" y="1728673"/>
            <a:ext cx="457079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8C84D8D8-2ACE-4A6D-8EDD-D368F0BECB0D}"/>
              </a:ext>
            </a:extLst>
          </p:cNvPr>
          <p:cNvSpPr txBox="1"/>
          <p:nvPr/>
        </p:nvSpPr>
        <p:spPr>
          <a:xfrm>
            <a:off x="618260" y="1267008"/>
            <a:ext cx="5107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position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属性有四种，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static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为默认。</a:t>
            </a:r>
          </a:p>
        </p:txBody>
      </p:sp>
    </p:spTree>
    <p:extLst>
      <p:ext uri="{BB962C8B-B14F-4D97-AF65-F5344CB8AC3E}">
        <p14:creationId xmlns:p14="http://schemas.microsoft.com/office/powerpoint/2010/main" val="3654783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6B0CBE-ED86-42B0-8A48-03445C947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61E1807-2521-4D30-9458-3D57C095403B}"/>
              </a:ext>
            </a:extLst>
          </p:cNvPr>
          <p:cNvCxnSpPr>
            <a:cxnSpLocks/>
          </p:cNvCxnSpPr>
          <p:nvPr/>
        </p:nvCxnSpPr>
        <p:spPr>
          <a:xfrm>
            <a:off x="759740" y="2061180"/>
            <a:ext cx="457079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B403EE5-1249-4A0C-9051-906985482D1F}"/>
              </a:ext>
            </a:extLst>
          </p:cNvPr>
          <p:cNvSpPr txBox="1"/>
          <p:nvPr/>
        </p:nvSpPr>
        <p:spPr>
          <a:xfrm>
            <a:off x="618260" y="2550970"/>
            <a:ext cx="5947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创建不随屏幕移动的导航栏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创建下拉菜单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创建一个出现在视口中心的表单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……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AD1CC8-268B-4758-AC04-190E65118333}"/>
              </a:ext>
            </a:extLst>
          </p:cNvPr>
          <p:cNvSpPr txBox="1"/>
          <p:nvPr/>
        </p:nvSpPr>
        <p:spPr>
          <a:xfrm>
            <a:off x="618260" y="1599515"/>
            <a:ext cx="5107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结合定位可以实现各种各样的事情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8B157E4-6B8B-460B-BBE8-B00FEC355048}"/>
              </a:ext>
            </a:extLst>
          </p:cNvPr>
          <p:cNvCxnSpPr>
            <a:cxnSpLocks/>
          </p:cNvCxnSpPr>
          <p:nvPr/>
        </p:nvCxnSpPr>
        <p:spPr>
          <a:xfrm flipV="1">
            <a:off x="759740" y="5179868"/>
            <a:ext cx="2201669" cy="4188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C7651CF-2E34-4968-A290-BDEAC861A313}"/>
              </a:ext>
            </a:extLst>
          </p:cNvPr>
          <p:cNvSpPr txBox="1"/>
          <p:nvPr/>
        </p:nvSpPr>
        <p:spPr>
          <a:xfrm>
            <a:off x="618260" y="4760085"/>
            <a:ext cx="2343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有时间再展开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2961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9C6C7-9989-4061-999A-7B09F0DD5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Homework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D44DB5-BF02-4114-B5C8-C08C3ECA8EF6}"/>
              </a:ext>
            </a:extLst>
          </p:cNvPr>
          <p:cNvSpPr txBox="1"/>
          <p:nvPr/>
        </p:nvSpPr>
        <p:spPr>
          <a:xfrm>
            <a:off x="887767" y="1804486"/>
            <a:ext cx="4776185" cy="51077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建一个网协主页，要求如下：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CD197A7-6FC0-4929-8D71-9B59535CB5F6}"/>
              </a:ext>
            </a:extLst>
          </p:cNvPr>
          <p:cNvSpPr/>
          <p:nvPr/>
        </p:nvSpPr>
        <p:spPr>
          <a:xfrm>
            <a:off x="887767" y="2804096"/>
            <a:ext cx="6774180" cy="7924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BEC5CE-DA8D-4E22-8A47-3F4C22931A97}"/>
              </a:ext>
            </a:extLst>
          </p:cNvPr>
          <p:cNvSpPr txBox="1"/>
          <p:nvPr/>
        </p:nvSpPr>
        <p:spPr>
          <a:xfrm>
            <a:off x="1482053" y="3000276"/>
            <a:ext cx="592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包括</a:t>
            </a:r>
            <a:r>
              <a:rPr lang="en-US" altLang="zh-CN" sz="2000" dirty="0"/>
              <a:t>header</a:t>
            </a:r>
            <a:r>
              <a:rPr lang="zh-CN" altLang="en-US" sz="2000" dirty="0"/>
              <a:t>、</a:t>
            </a:r>
            <a:r>
              <a:rPr lang="en-US" altLang="zh-CN" sz="2000" dirty="0"/>
              <a:t>footer</a:t>
            </a:r>
            <a:r>
              <a:rPr lang="zh-CN" altLang="en-US" sz="2000" dirty="0"/>
              <a:t>和</a:t>
            </a:r>
            <a:r>
              <a:rPr lang="en-US" altLang="zh-CN" sz="2000" dirty="0"/>
              <a:t>main</a:t>
            </a:r>
            <a:endParaRPr lang="zh-CN" altLang="en-US" sz="2000" dirty="0"/>
          </a:p>
        </p:txBody>
      </p:sp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A8F7C02A-5322-49A7-BA5E-6B03E2ED3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556" y="2946370"/>
            <a:ext cx="507923" cy="507923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6DA6B74-D5CC-4D10-BE09-FF4E51478B9F}"/>
              </a:ext>
            </a:extLst>
          </p:cNvPr>
          <p:cNvSpPr/>
          <p:nvPr/>
        </p:nvSpPr>
        <p:spPr>
          <a:xfrm>
            <a:off x="887767" y="3792749"/>
            <a:ext cx="6774180" cy="7924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F638483-4307-4FFC-B3CC-4C34C3B25815}"/>
              </a:ext>
            </a:extLst>
          </p:cNvPr>
          <p:cNvSpPr txBox="1"/>
          <p:nvPr/>
        </p:nvSpPr>
        <p:spPr>
          <a:xfrm>
            <a:off x="1482053" y="3983517"/>
            <a:ext cx="592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四个部门要有图标和简介</a:t>
            </a:r>
          </a:p>
        </p:txBody>
      </p:sp>
      <p:pic>
        <p:nvPicPr>
          <p:cNvPr id="12" name="图形 11" descr="复选标记">
            <a:extLst>
              <a:ext uri="{FF2B5EF4-FFF2-40B4-BE49-F238E27FC236}">
                <a16:creationId xmlns:a16="http://schemas.microsoft.com/office/drawing/2014/main" id="{5F75D5F1-90A7-445A-B1DA-D28CFD55A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556" y="3935023"/>
            <a:ext cx="507923" cy="507923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74DD918-B512-497E-87DB-C71E63A4E1A5}"/>
              </a:ext>
            </a:extLst>
          </p:cNvPr>
          <p:cNvSpPr/>
          <p:nvPr/>
        </p:nvSpPr>
        <p:spPr>
          <a:xfrm>
            <a:off x="887767" y="4781402"/>
            <a:ext cx="6774180" cy="7924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8BE56B-66CE-4C4F-B9B8-CDE0D219150C}"/>
              </a:ext>
            </a:extLst>
          </p:cNvPr>
          <p:cNvSpPr txBox="1"/>
          <p:nvPr/>
        </p:nvSpPr>
        <p:spPr>
          <a:xfrm>
            <a:off x="1496479" y="4977582"/>
            <a:ext cx="592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使用浮动实现漂亮的布局</a:t>
            </a:r>
          </a:p>
        </p:txBody>
      </p:sp>
      <p:pic>
        <p:nvPicPr>
          <p:cNvPr id="15" name="图形 14" descr="复选标记">
            <a:extLst>
              <a:ext uri="{FF2B5EF4-FFF2-40B4-BE49-F238E27FC236}">
                <a16:creationId xmlns:a16="http://schemas.microsoft.com/office/drawing/2014/main" id="{33D8311E-A551-47F2-820E-11229415D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556" y="4923676"/>
            <a:ext cx="507923" cy="50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34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E040933-1A23-4F12-B2CC-BB9DCA19D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7249" y="4470400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Comic Sans MS" panose="030F0702030302020204" pitchFamily="66" charset="0"/>
              </a:rPr>
              <a:t>See you next dream..</a:t>
            </a:r>
            <a:endParaRPr lang="zh-CN" altLang="en-US" sz="4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859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剪去对角 5">
            <a:extLst>
              <a:ext uri="{FF2B5EF4-FFF2-40B4-BE49-F238E27FC236}">
                <a16:creationId xmlns:a16="http://schemas.microsoft.com/office/drawing/2014/main" id="{C6D18767-A995-4EEF-B88D-ADE5907FEDE9}"/>
              </a:ext>
            </a:extLst>
          </p:cNvPr>
          <p:cNvSpPr/>
          <p:nvPr/>
        </p:nvSpPr>
        <p:spPr>
          <a:xfrm>
            <a:off x="1392381" y="2028825"/>
            <a:ext cx="5948795" cy="280035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kern="1700" dirty="0">
                <a:latin typeface="华文中宋" panose="02010600040101010101" pitchFamily="2" charset="-122"/>
                <a:ea typeface="华文中宋" panose="02010600040101010101" pitchFamily="2" charset="-122"/>
              </a:rPr>
              <a:t>盒 模 型</a:t>
            </a: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11307662-E70F-431C-AA5F-EF784A3BFD68}"/>
              </a:ext>
            </a:extLst>
          </p:cNvPr>
          <p:cNvSpPr/>
          <p:nvPr/>
        </p:nvSpPr>
        <p:spPr>
          <a:xfrm>
            <a:off x="0" y="5938405"/>
            <a:ext cx="878032" cy="919595"/>
          </a:xfrm>
          <a:prstGeom prst="rt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4824D400-37A5-4E1E-82CD-3BE7441CC0D8}"/>
              </a:ext>
            </a:extLst>
          </p:cNvPr>
          <p:cNvSpPr/>
          <p:nvPr/>
        </p:nvSpPr>
        <p:spPr>
          <a:xfrm rot="10800000">
            <a:off x="8265968" y="0"/>
            <a:ext cx="878032" cy="919595"/>
          </a:xfrm>
          <a:prstGeom prst="rt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9D1D9D2F-62B6-4F77-8061-CB0F0EE3C71A}"/>
              </a:ext>
            </a:extLst>
          </p:cNvPr>
          <p:cNvSpPr/>
          <p:nvPr/>
        </p:nvSpPr>
        <p:spPr>
          <a:xfrm>
            <a:off x="1446067" y="2066924"/>
            <a:ext cx="5832765" cy="2718089"/>
          </a:xfrm>
          <a:prstGeom prst="snip2Diag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6417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49BDC680-7730-4615-AC21-34247BD8AB11}"/>
              </a:ext>
            </a:extLst>
          </p:cNvPr>
          <p:cNvSpPr/>
          <p:nvPr/>
        </p:nvSpPr>
        <p:spPr>
          <a:xfrm>
            <a:off x="1309253" y="2550967"/>
            <a:ext cx="5938405" cy="386494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/>
              <a:t>margin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0F170D1-7D82-48E8-9CE4-CBD19FCD455A}"/>
              </a:ext>
            </a:extLst>
          </p:cNvPr>
          <p:cNvSpPr/>
          <p:nvPr/>
        </p:nvSpPr>
        <p:spPr>
          <a:xfrm>
            <a:off x="1802823" y="3044533"/>
            <a:ext cx="4951268" cy="289905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/>
              <a:t>border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43D747D-4BE9-4824-B9CF-17A349590047}"/>
              </a:ext>
            </a:extLst>
          </p:cNvPr>
          <p:cNvSpPr/>
          <p:nvPr/>
        </p:nvSpPr>
        <p:spPr>
          <a:xfrm>
            <a:off x="2260023" y="3480955"/>
            <a:ext cx="4036868" cy="20002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/>
              <a:t>padding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A43122-43EA-4A6E-8DF2-36B6F9353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BOX</a:t>
            </a:r>
            <a:endParaRPr lang="zh-CN" altLang="en-US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72A2FB1-24CF-47AA-AA0C-4EDC4CC4499E}"/>
              </a:ext>
            </a:extLst>
          </p:cNvPr>
          <p:cNvCxnSpPr>
            <a:cxnSpLocks/>
          </p:cNvCxnSpPr>
          <p:nvPr/>
        </p:nvCxnSpPr>
        <p:spPr>
          <a:xfrm>
            <a:off x="825105" y="2002278"/>
            <a:ext cx="394432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189F8A2-DC5E-487E-BDCB-F34AFDC4BC2A}"/>
              </a:ext>
            </a:extLst>
          </p:cNvPr>
          <p:cNvSpPr txBox="1"/>
          <p:nvPr/>
        </p:nvSpPr>
        <p:spPr>
          <a:xfrm>
            <a:off x="694015" y="1540613"/>
            <a:ext cx="4205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一个块级元素分成几个部分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BA6A485-7C14-4B28-87D1-ABC412412881}"/>
              </a:ext>
            </a:extLst>
          </p:cNvPr>
          <p:cNvSpPr/>
          <p:nvPr/>
        </p:nvSpPr>
        <p:spPr>
          <a:xfrm>
            <a:off x="2758786" y="3988807"/>
            <a:ext cx="3039341" cy="101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3993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4477C-1FF5-4AC4-9B9B-BF8C8C27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Value</a:t>
            </a:r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53E42E6-A623-4591-8D5A-F641E75D1D67}"/>
              </a:ext>
            </a:extLst>
          </p:cNvPr>
          <p:cNvSpPr/>
          <p:nvPr/>
        </p:nvSpPr>
        <p:spPr>
          <a:xfrm>
            <a:off x="584260" y="1632330"/>
            <a:ext cx="6774180" cy="7924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形 4" descr="灯泡">
            <a:extLst>
              <a:ext uri="{FF2B5EF4-FFF2-40B4-BE49-F238E27FC236}">
                <a16:creationId xmlns:a16="http://schemas.microsoft.com/office/drawing/2014/main" id="{61DD902E-1564-48D8-B208-720F715EE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60" y="1731386"/>
            <a:ext cx="594360" cy="594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DCF796-C8FC-4A4B-A2D3-80216968C735}"/>
              </a:ext>
            </a:extLst>
          </p:cNvPr>
          <p:cNvSpPr txBox="1"/>
          <p:nvPr/>
        </p:nvSpPr>
        <p:spPr>
          <a:xfrm>
            <a:off x="1277680" y="1828511"/>
            <a:ext cx="592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padding</a:t>
            </a:r>
            <a:r>
              <a:rPr lang="zh-CN" altLang="en-US" sz="2000" dirty="0"/>
              <a:t>、</a:t>
            </a:r>
            <a:r>
              <a:rPr lang="en-US" altLang="zh-CN" sz="2000" dirty="0"/>
              <a:t>margin</a:t>
            </a:r>
            <a:r>
              <a:rPr lang="zh-CN" altLang="en-US" sz="2000" dirty="0"/>
              <a:t>如下设置属性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729377-57F8-48BD-84CA-628AF7ADD1CC}"/>
              </a:ext>
            </a:extLst>
          </p:cNvPr>
          <p:cNvSpPr txBox="1"/>
          <p:nvPr/>
        </p:nvSpPr>
        <p:spPr>
          <a:xfrm>
            <a:off x="584260" y="3736590"/>
            <a:ext cx="3166858" cy="1328023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</a:rPr>
              <a:t>margin-top: 5em;</a:t>
            </a:r>
          </a:p>
          <a:p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</a:rPr>
              <a:t>margin-right: 1em;</a:t>
            </a:r>
          </a:p>
          <a:p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</a:rPr>
              <a:t>margin-bottom: 3em;</a:t>
            </a:r>
          </a:p>
          <a:p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</a:rPr>
              <a:t>margin-left: 20em; </a:t>
            </a:r>
            <a:endParaRPr lang="zh-CN" altLang="en-US" dirty="0">
              <a:latin typeface="Fira Code" panose="020B08090500000200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D79120-A955-4C88-88A1-C0895C042168}"/>
              </a:ext>
            </a:extLst>
          </p:cNvPr>
          <p:cNvSpPr txBox="1"/>
          <p:nvPr/>
        </p:nvSpPr>
        <p:spPr>
          <a:xfrm>
            <a:off x="4572000" y="2859320"/>
            <a:ext cx="3678382" cy="408623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Fira Code" panose="020B0809050000020004" pitchFamily="49" charset="0"/>
              </a:rPr>
              <a:t>margin: 5em 1em 3em 20em;</a:t>
            </a:r>
            <a:endParaRPr lang="zh-CN" altLang="en-US" dirty="0">
              <a:latin typeface="Fira Code" panose="020B08090500000200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792414-3642-49CB-A679-5F3AD8ABA71A}"/>
              </a:ext>
            </a:extLst>
          </p:cNvPr>
          <p:cNvSpPr txBox="1"/>
          <p:nvPr/>
        </p:nvSpPr>
        <p:spPr>
          <a:xfrm>
            <a:off x="4572000" y="3787667"/>
            <a:ext cx="3678382" cy="408623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Fira Code" panose="020B0809050000020004" pitchFamily="49" charset="0"/>
              </a:rPr>
              <a:t>margin: 5em 1em 3em;</a:t>
            </a:r>
            <a:endParaRPr lang="zh-CN" altLang="en-US" dirty="0">
              <a:latin typeface="Fira Code" panose="020B08090500000200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925C6E-68C6-47FF-BCFB-BDF337925849}"/>
              </a:ext>
            </a:extLst>
          </p:cNvPr>
          <p:cNvSpPr txBox="1"/>
          <p:nvPr/>
        </p:nvSpPr>
        <p:spPr>
          <a:xfrm>
            <a:off x="4572000" y="4716014"/>
            <a:ext cx="3678382" cy="408623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Fira Code" panose="020B0809050000020004" pitchFamily="49" charset="0"/>
              </a:rPr>
              <a:t>margin: 5em 1em;</a:t>
            </a:r>
            <a:endParaRPr lang="zh-CN" altLang="en-US" dirty="0">
              <a:latin typeface="Fira Code" panose="020B08090500000200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BBFB9-73BB-4F11-927A-64AF747B9158}"/>
              </a:ext>
            </a:extLst>
          </p:cNvPr>
          <p:cNvSpPr txBox="1"/>
          <p:nvPr/>
        </p:nvSpPr>
        <p:spPr>
          <a:xfrm>
            <a:off x="4572000" y="5644361"/>
            <a:ext cx="3678382" cy="408623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Fira Code" panose="020B0809050000020004" pitchFamily="49" charset="0"/>
              </a:rPr>
              <a:t>margin: 5em;</a:t>
            </a:r>
            <a:endParaRPr lang="zh-CN" altLang="en-US" dirty="0">
              <a:latin typeface="Fira Code" panose="020B08090500000200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4AB32B-440E-4A11-9DF3-9D099ED7B3A8}"/>
              </a:ext>
            </a:extLst>
          </p:cNvPr>
          <p:cNvSpPr txBox="1"/>
          <p:nvPr/>
        </p:nvSpPr>
        <p:spPr>
          <a:xfrm>
            <a:off x="5782540" y="3340679"/>
            <a:ext cx="2467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上 右 下 左 顺序赋值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665F8EC-F9F7-42F6-AB4E-BBD9D9355A66}"/>
              </a:ext>
            </a:extLst>
          </p:cNvPr>
          <p:cNvSpPr txBox="1"/>
          <p:nvPr/>
        </p:nvSpPr>
        <p:spPr>
          <a:xfrm>
            <a:off x="5782538" y="4271486"/>
            <a:ext cx="2467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上 左右 下顺序赋值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1819CC-22EF-40BC-AD4B-2E1A957BABCA}"/>
              </a:ext>
            </a:extLst>
          </p:cNvPr>
          <p:cNvSpPr txBox="1"/>
          <p:nvPr/>
        </p:nvSpPr>
        <p:spPr>
          <a:xfrm>
            <a:off x="5782537" y="5199833"/>
            <a:ext cx="2467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上下 左右顺序赋值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F641FA9-F6EE-47D4-94F1-DA5FD58AC573}"/>
              </a:ext>
            </a:extLst>
          </p:cNvPr>
          <p:cNvSpPr txBox="1"/>
          <p:nvPr/>
        </p:nvSpPr>
        <p:spPr>
          <a:xfrm>
            <a:off x="5782536" y="6128180"/>
            <a:ext cx="2467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给上下左右统一赋值</a:t>
            </a:r>
          </a:p>
        </p:txBody>
      </p:sp>
    </p:spTree>
    <p:extLst>
      <p:ext uri="{BB962C8B-B14F-4D97-AF65-F5344CB8AC3E}">
        <p14:creationId xmlns:p14="http://schemas.microsoft.com/office/powerpoint/2010/main" val="3960419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4477C-1FF5-4AC4-9B9B-BF8C8C27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Value</a:t>
            </a:r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53E42E6-A623-4591-8D5A-F641E75D1D67}"/>
              </a:ext>
            </a:extLst>
          </p:cNvPr>
          <p:cNvSpPr/>
          <p:nvPr/>
        </p:nvSpPr>
        <p:spPr>
          <a:xfrm>
            <a:off x="584260" y="1632330"/>
            <a:ext cx="6774180" cy="7924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形 4" descr="灯泡">
            <a:extLst>
              <a:ext uri="{FF2B5EF4-FFF2-40B4-BE49-F238E27FC236}">
                <a16:creationId xmlns:a16="http://schemas.microsoft.com/office/drawing/2014/main" id="{61DD902E-1564-48D8-B208-720F715EE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60" y="1731386"/>
            <a:ext cx="594360" cy="594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DCF796-C8FC-4A4B-A2D3-80216968C735}"/>
              </a:ext>
            </a:extLst>
          </p:cNvPr>
          <p:cNvSpPr txBox="1"/>
          <p:nvPr/>
        </p:nvSpPr>
        <p:spPr>
          <a:xfrm>
            <a:off x="1277680" y="1828511"/>
            <a:ext cx="592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对于</a:t>
            </a:r>
            <a:r>
              <a:rPr lang="en-US" altLang="zh-CN" sz="2000" dirty="0"/>
              <a:t>border</a:t>
            </a:r>
            <a:r>
              <a:rPr lang="zh-CN" altLang="en-US" sz="2000" dirty="0"/>
              <a:t>，需分开设置</a:t>
            </a:r>
            <a:r>
              <a:rPr lang="en-US" altLang="zh-CN" sz="2000" dirty="0"/>
              <a:t>color</a:t>
            </a:r>
            <a:r>
              <a:rPr lang="zh-CN" altLang="en-US" sz="2000" dirty="0"/>
              <a:t>、</a:t>
            </a:r>
            <a:r>
              <a:rPr lang="en-US" altLang="zh-CN" sz="2000" dirty="0"/>
              <a:t>width</a:t>
            </a:r>
            <a:r>
              <a:rPr lang="zh-CN" altLang="en-US" sz="2000" dirty="0"/>
              <a:t>、</a:t>
            </a:r>
            <a:r>
              <a:rPr lang="en-US" altLang="zh-CN" sz="2000" dirty="0"/>
              <a:t>style</a:t>
            </a: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729377-57F8-48BD-84CA-628AF7ADD1CC}"/>
              </a:ext>
            </a:extLst>
          </p:cNvPr>
          <p:cNvSpPr txBox="1"/>
          <p:nvPr/>
        </p:nvSpPr>
        <p:spPr>
          <a:xfrm>
            <a:off x="584260" y="2781968"/>
            <a:ext cx="4761863" cy="1021556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</a:rPr>
              <a:t>border-color: red;</a:t>
            </a:r>
          </a:p>
          <a:p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</a:rPr>
              <a:t>border-width: .2em;</a:t>
            </a:r>
          </a:p>
          <a:p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</a:rPr>
              <a:t>border-style: dotted;</a:t>
            </a:r>
            <a:endParaRPr lang="zh-CN" altLang="en-US" dirty="0">
              <a:latin typeface="Fira Code" panose="020B0809050000020004" pitchFamily="49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CE11A81-83B3-42A8-985C-C0C5642D4B2F}"/>
              </a:ext>
            </a:extLst>
          </p:cNvPr>
          <p:cNvSpPr/>
          <p:nvPr/>
        </p:nvSpPr>
        <p:spPr>
          <a:xfrm>
            <a:off x="584260" y="4160689"/>
            <a:ext cx="6774180" cy="7924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形 16" descr="灯泡">
            <a:extLst>
              <a:ext uri="{FF2B5EF4-FFF2-40B4-BE49-F238E27FC236}">
                <a16:creationId xmlns:a16="http://schemas.microsoft.com/office/drawing/2014/main" id="{BD32994E-1264-4532-A6A4-39E124ED7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60" y="4259745"/>
            <a:ext cx="594360" cy="59436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4E64E06-191E-4E61-A1F3-73E321A0C607}"/>
              </a:ext>
            </a:extLst>
          </p:cNvPr>
          <p:cNvSpPr txBox="1"/>
          <p:nvPr/>
        </p:nvSpPr>
        <p:spPr>
          <a:xfrm>
            <a:off x="1277680" y="4356870"/>
            <a:ext cx="592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也可以用</a:t>
            </a:r>
            <a:r>
              <a:rPr lang="en-US" altLang="zh-CN" sz="2000" dirty="0"/>
              <a:t>4</a:t>
            </a:r>
            <a:r>
              <a:rPr lang="zh-CN" altLang="en-US" sz="2000" dirty="0"/>
              <a:t>、</a:t>
            </a:r>
            <a:r>
              <a:rPr lang="en-US" altLang="zh-CN" sz="2000" dirty="0"/>
              <a:t>3</a:t>
            </a:r>
            <a:r>
              <a:rPr lang="zh-CN" altLang="en-US" sz="2000" dirty="0"/>
              <a:t>、或</a:t>
            </a:r>
            <a:r>
              <a:rPr lang="en-US" altLang="zh-CN" sz="2000" dirty="0"/>
              <a:t>2</a:t>
            </a:r>
            <a:r>
              <a:rPr lang="zh-CN" altLang="en-US" sz="2000" dirty="0"/>
              <a:t>个属性值对不同侧边框赋值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FCEFC00-2CF7-48F1-B799-C76EBBCAC636}"/>
              </a:ext>
            </a:extLst>
          </p:cNvPr>
          <p:cNvSpPr/>
          <p:nvPr/>
        </p:nvSpPr>
        <p:spPr>
          <a:xfrm>
            <a:off x="584260" y="5310327"/>
            <a:ext cx="6774180" cy="7924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形 19" descr="灯泡">
            <a:extLst>
              <a:ext uri="{FF2B5EF4-FFF2-40B4-BE49-F238E27FC236}">
                <a16:creationId xmlns:a16="http://schemas.microsoft.com/office/drawing/2014/main" id="{8DC05C23-8B6F-45C1-8BB9-A510EF528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60" y="5409383"/>
            <a:ext cx="594360" cy="59436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37A0F04-BD67-41DE-83C2-D15071D76D0C}"/>
              </a:ext>
            </a:extLst>
          </p:cNvPr>
          <p:cNvSpPr txBox="1"/>
          <p:nvPr/>
        </p:nvSpPr>
        <p:spPr>
          <a:xfrm>
            <a:off x="1277680" y="5506508"/>
            <a:ext cx="592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对于非</a:t>
            </a:r>
            <a:r>
              <a:rPr lang="en-US" altLang="zh-CN" sz="2000" dirty="0"/>
              <a:t>IE</a:t>
            </a:r>
            <a:r>
              <a:rPr lang="zh-CN" altLang="en-US" sz="2000" dirty="0"/>
              <a:t>浏览器，可以用</a:t>
            </a:r>
            <a:r>
              <a:rPr lang="en-US" altLang="zh-CN" sz="2000" dirty="0"/>
              <a:t>border-radius</a:t>
            </a:r>
            <a:r>
              <a:rPr lang="zh-CN" altLang="en-US" sz="2000" dirty="0"/>
              <a:t>设置圆角</a:t>
            </a:r>
          </a:p>
        </p:txBody>
      </p:sp>
    </p:spTree>
    <p:extLst>
      <p:ext uri="{BB962C8B-B14F-4D97-AF65-F5344CB8AC3E}">
        <p14:creationId xmlns:p14="http://schemas.microsoft.com/office/powerpoint/2010/main" val="2784694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52EBC5-023E-4EEA-A7F9-75B380F6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inline vs block</a:t>
            </a:r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C20AA89-B3E6-48FD-A402-047FE4763915}"/>
              </a:ext>
            </a:extLst>
          </p:cNvPr>
          <p:cNvSpPr/>
          <p:nvPr/>
        </p:nvSpPr>
        <p:spPr>
          <a:xfrm>
            <a:off x="584260" y="1632330"/>
            <a:ext cx="6774180" cy="7924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形 4" descr="灯泡">
            <a:extLst>
              <a:ext uri="{FF2B5EF4-FFF2-40B4-BE49-F238E27FC236}">
                <a16:creationId xmlns:a16="http://schemas.microsoft.com/office/drawing/2014/main" id="{58172C9B-E207-47E5-8B94-F330A5D22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60" y="1731386"/>
            <a:ext cx="594360" cy="594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B9FBD8-E6CC-4AF4-93AA-25C9EE6E5835}"/>
              </a:ext>
            </a:extLst>
          </p:cNvPr>
          <p:cNvSpPr txBox="1"/>
          <p:nvPr/>
        </p:nvSpPr>
        <p:spPr>
          <a:xfrm>
            <a:off x="1277680" y="1828511"/>
            <a:ext cx="592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html</a:t>
            </a:r>
            <a:r>
              <a:rPr lang="zh-CN" altLang="en-US" sz="2000" dirty="0"/>
              <a:t>元素分成块级元素和内联元素</a:t>
            </a:r>
            <a:r>
              <a:rPr lang="en-US" altLang="zh-CN" sz="2000" dirty="0"/>
              <a:t>…</a:t>
            </a: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B9DE6D-3785-4B7F-9380-02F9B7415717}"/>
              </a:ext>
            </a:extLst>
          </p:cNvPr>
          <p:cNvSpPr txBox="1"/>
          <p:nvPr/>
        </p:nvSpPr>
        <p:spPr>
          <a:xfrm>
            <a:off x="584260" y="2792924"/>
            <a:ext cx="1462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块级元素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B46CE78-C399-4F4B-9CB2-2D8F5382454F}"/>
              </a:ext>
            </a:extLst>
          </p:cNvPr>
          <p:cNvCxnSpPr/>
          <p:nvPr/>
        </p:nvCxnSpPr>
        <p:spPr>
          <a:xfrm>
            <a:off x="706582" y="3215986"/>
            <a:ext cx="115858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208E1CBA-255B-468D-8683-9C16293AF6D8}"/>
              </a:ext>
            </a:extLst>
          </p:cNvPr>
          <p:cNvSpPr txBox="1"/>
          <p:nvPr/>
        </p:nvSpPr>
        <p:spPr>
          <a:xfrm>
            <a:off x="2243102" y="2792924"/>
            <a:ext cx="1585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div, p, h2 …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CAD9F2-D1DC-4BD6-8A03-50C514FE2DF7}"/>
              </a:ext>
            </a:extLst>
          </p:cNvPr>
          <p:cNvSpPr txBox="1"/>
          <p:nvPr/>
        </p:nvSpPr>
        <p:spPr>
          <a:xfrm>
            <a:off x="584260" y="3408216"/>
            <a:ext cx="1462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内联元素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04A58E6-C23B-4FBD-981F-7F94692D9D3F}"/>
              </a:ext>
            </a:extLst>
          </p:cNvPr>
          <p:cNvCxnSpPr/>
          <p:nvPr/>
        </p:nvCxnSpPr>
        <p:spPr>
          <a:xfrm>
            <a:off x="706582" y="3831278"/>
            <a:ext cx="115858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2D7A546-C063-437C-9353-982F4665DCE6}"/>
              </a:ext>
            </a:extLst>
          </p:cNvPr>
          <p:cNvSpPr txBox="1"/>
          <p:nvPr/>
        </p:nvSpPr>
        <p:spPr>
          <a:xfrm>
            <a:off x="2243102" y="3408216"/>
            <a:ext cx="1888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span, a, </a:t>
            </a:r>
            <a:r>
              <a:rPr lang="en-US" altLang="zh-CN" sz="2400" dirty="0" err="1"/>
              <a:t>img</a:t>
            </a:r>
            <a:r>
              <a:rPr lang="en-US" altLang="zh-CN" sz="2400" dirty="0"/>
              <a:t>…</a:t>
            </a:r>
            <a:endParaRPr lang="zh-CN" altLang="en-US" sz="2400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5358A04-8EAA-46B6-8E33-FD03DE77ACB2}"/>
              </a:ext>
            </a:extLst>
          </p:cNvPr>
          <p:cNvSpPr/>
          <p:nvPr/>
        </p:nvSpPr>
        <p:spPr>
          <a:xfrm>
            <a:off x="584260" y="4189487"/>
            <a:ext cx="6774180" cy="7924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形 14" descr="灯泡">
            <a:extLst>
              <a:ext uri="{FF2B5EF4-FFF2-40B4-BE49-F238E27FC236}">
                <a16:creationId xmlns:a16="http://schemas.microsoft.com/office/drawing/2014/main" id="{A57D8115-454E-49F4-BCEB-DE8607179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60" y="4288543"/>
            <a:ext cx="594360" cy="59436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ABFC5BE-2B23-406D-83B0-4CA8E94C6F2D}"/>
              </a:ext>
            </a:extLst>
          </p:cNvPr>
          <p:cNvSpPr txBox="1"/>
          <p:nvPr/>
        </p:nvSpPr>
        <p:spPr>
          <a:xfrm>
            <a:off x="1277680" y="4385668"/>
            <a:ext cx="592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对于块级元素，会自动创建一个盒子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78D2CF5-37A2-48B2-8C10-C089FBDF0648}"/>
              </a:ext>
            </a:extLst>
          </p:cNvPr>
          <p:cNvSpPr/>
          <p:nvPr/>
        </p:nvSpPr>
        <p:spPr>
          <a:xfrm>
            <a:off x="584260" y="5301566"/>
            <a:ext cx="6774180" cy="7924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形 17" descr="灯泡">
            <a:extLst>
              <a:ext uri="{FF2B5EF4-FFF2-40B4-BE49-F238E27FC236}">
                <a16:creationId xmlns:a16="http://schemas.microsoft.com/office/drawing/2014/main" id="{F3B07990-5967-4E31-9247-A01323902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60" y="5400622"/>
            <a:ext cx="594360" cy="59436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0D48CB1-16EC-4914-9127-8F14A1FF5067}"/>
              </a:ext>
            </a:extLst>
          </p:cNvPr>
          <p:cNvSpPr txBox="1"/>
          <p:nvPr/>
        </p:nvSpPr>
        <p:spPr>
          <a:xfrm>
            <a:off x="1277680" y="5497747"/>
            <a:ext cx="592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display: inline</a:t>
            </a:r>
            <a:r>
              <a:rPr lang="zh-CN" altLang="en-US" sz="2000" dirty="0"/>
              <a:t>或</a:t>
            </a:r>
            <a:r>
              <a:rPr lang="en-US" altLang="zh-CN" sz="2000" dirty="0"/>
              <a:t>display: block</a:t>
            </a:r>
            <a:r>
              <a:rPr lang="zh-CN" altLang="en-US" sz="2000" dirty="0"/>
              <a:t>可以用来相互转换</a:t>
            </a:r>
          </a:p>
        </p:txBody>
      </p:sp>
    </p:spTree>
    <p:extLst>
      <p:ext uri="{BB962C8B-B14F-4D97-AF65-F5344CB8AC3E}">
        <p14:creationId xmlns:p14="http://schemas.microsoft.com/office/powerpoint/2010/main" val="1376421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剪去对角 5">
            <a:extLst>
              <a:ext uri="{FF2B5EF4-FFF2-40B4-BE49-F238E27FC236}">
                <a16:creationId xmlns:a16="http://schemas.microsoft.com/office/drawing/2014/main" id="{C6D18767-A995-4EEF-B88D-ADE5907FEDE9}"/>
              </a:ext>
            </a:extLst>
          </p:cNvPr>
          <p:cNvSpPr/>
          <p:nvPr/>
        </p:nvSpPr>
        <p:spPr>
          <a:xfrm>
            <a:off x="1392381" y="2028825"/>
            <a:ext cx="5948795" cy="280035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流 布 局</a:t>
            </a: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11307662-E70F-431C-AA5F-EF784A3BFD68}"/>
              </a:ext>
            </a:extLst>
          </p:cNvPr>
          <p:cNvSpPr/>
          <p:nvPr/>
        </p:nvSpPr>
        <p:spPr>
          <a:xfrm>
            <a:off x="0" y="5938405"/>
            <a:ext cx="878032" cy="919595"/>
          </a:xfrm>
          <a:prstGeom prst="rt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4824D400-37A5-4E1E-82CD-3BE7441CC0D8}"/>
              </a:ext>
            </a:extLst>
          </p:cNvPr>
          <p:cNvSpPr/>
          <p:nvPr/>
        </p:nvSpPr>
        <p:spPr>
          <a:xfrm rot="10800000">
            <a:off x="8265968" y="0"/>
            <a:ext cx="878032" cy="919595"/>
          </a:xfrm>
          <a:prstGeom prst="rt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9D1D9D2F-62B6-4F77-8061-CB0F0EE3C71A}"/>
              </a:ext>
            </a:extLst>
          </p:cNvPr>
          <p:cNvSpPr/>
          <p:nvPr/>
        </p:nvSpPr>
        <p:spPr>
          <a:xfrm>
            <a:off x="1446067" y="2066924"/>
            <a:ext cx="5832765" cy="2718089"/>
          </a:xfrm>
          <a:prstGeom prst="snip2Diag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95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52EBC5-023E-4EEA-A7F9-75B380F6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flow</a:t>
            </a:r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C20AA89-B3E6-48FD-A402-047FE4763915}"/>
              </a:ext>
            </a:extLst>
          </p:cNvPr>
          <p:cNvSpPr/>
          <p:nvPr/>
        </p:nvSpPr>
        <p:spPr>
          <a:xfrm>
            <a:off x="584260" y="1632330"/>
            <a:ext cx="6774180" cy="7924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形 4" descr="灯泡">
            <a:extLst>
              <a:ext uri="{FF2B5EF4-FFF2-40B4-BE49-F238E27FC236}">
                <a16:creationId xmlns:a16="http://schemas.microsoft.com/office/drawing/2014/main" id="{58172C9B-E207-47E5-8B94-F330A5D22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60" y="1731386"/>
            <a:ext cx="594360" cy="594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B9FBD8-E6CC-4AF4-93AA-25C9EE6E5835}"/>
              </a:ext>
            </a:extLst>
          </p:cNvPr>
          <p:cNvSpPr txBox="1"/>
          <p:nvPr/>
        </p:nvSpPr>
        <p:spPr>
          <a:xfrm>
            <a:off x="1277680" y="1686708"/>
            <a:ext cx="5928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默认情况下，不同的块级元素会自上而下排布，称为文档流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4061E23-B6E8-4543-8694-0783B12B16F7}"/>
              </a:ext>
            </a:extLst>
          </p:cNvPr>
          <p:cNvSpPr/>
          <p:nvPr/>
        </p:nvSpPr>
        <p:spPr>
          <a:xfrm>
            <a:off x="584260" y="3210791"/>
            <a:ext cx="3826681" cy="3170191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DA0DC4-10A4-4771-B2EA-615B70B6436B}"/>
              </a:ext>
            </a:extLst>
          </p:cNvPr>
          <p:cNvSpPr txBox="1"/>
          <p:nvPr/>
        </p:nvSpPr>
        <p:spPr>
          <a:xfrm>
            <a:off x="1668724" y="2995916"/>
            <a:ext cx="16577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行内元素间距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BF8A527-9D7E-4C9B-8E1D-BDB63B720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62" y="3784903"/>
            <a:ext cx="3005935" cy="109882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231C50E-C613-46A3-B95D-510242747F6B}"/>
              </a:ext>
            </a:extLst>
          </p:cNvPr>
          <p:cNvSpPr txBox="1"/>
          <p:nvPr/>
        </p:nvSpPr>
        <p:spPr>
          <a:xfrm>
            <a:off x="1245121" y="5225670"/>
            <a:ext cx="2504958" cy="8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u="sng" dirty="0">
                <a:uFill>
                  <a:solidFill>
                    <a:srgbClr val="FF0000"/>
                  </a:solidFill>
                </a:uFill>
              </a:rPr>
              <a:t>左右间距为</a:t>
            </a:r>
            <a:r>
              <a:rPr lang="en-US" altLang="zh-CN" u="sng" dirty="0">
                <a:uFill>
                  <a:solidFill>
                    <a:srgbClr val="FF0000"/>
                  </a:solidFill>
                </a:uFill>
              </a:rPr>
              <a:t>1</a:t>
            </a:r>
            <a:r>
              <a:rPr lang="zh-CN" altLang="en-US" u="sng" dirty="0">
                <a:uFill>
                  <a:solidFill>
                    <a:srgbClr val="FF0000"/>
                  </a:solidFill>
                </a:uFill>
              </a:rPr>
              <a:t>的右间距与</a:t>
            </a:r>
            <a:r>
              <a:rPr lang="en-US" altLang="zh-CN" u="sng" dirty="0">
                <a:uFill>
                  <a:solidFill>
                    <a:srgbClr val="FF0000"/>
                  </a:solidFill>
                </a:uFill>
              </a:rPr>
              <a:t>2</a:t>
            </a:r>
            <a:r>
              <a:rPr lang="zh-CN" altLang="en-US" u="sng" dirty="0">
                <a:uFill>
                  <a:solidFill>
                    <a:srgbClr val="FF0000"/>
                  </a:solidFill>
                </a:uFill>
              </a:rPr>
              <a:t>的左间距之和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6E5441E-3E5E-4CBE-8010-9CAFDD0ECE58}"/>
              </a:ext>
            </a:extLst>
          </p:cNvPr>
          <p:cNvSpPr/>
          <p:nvPr/>
        </p:nvSpPr>
        <p:spPr>
          <a:xfrm>
            <a:off x="4733059" y="3210791"/>
            <a:ext cx="3826681" cy="3170191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A7E9C97-A852-48C4-AA43-C24F84487DE7}"/>
              </a:ext>
            </a:extLst>
          </p:cNvPr>
          <p:cNvSpPr txBox="1"/>
          <p:nvPr/>
        </p:nvSpPr>
        <p:spPr>
          <a:xfrm>
            <a:off x="5817523" y="2995916"/>
            <a:ext cx="16577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块元素间距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22E1D7E-2A2E-4250-AAF1-C25E760F7693}"/>
              </a:ext>
            </a:extLst>
          </p:cNvPr>
          <p:cNvSpPr txBox="1"/>
          <p:nvPr/>
        </p:nvSpPr>
        <p:spPr>
          <a:xfrm>
            <a:off x="5277394" y="5233267"/>
            <a:ext cx="2738004" cy="8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u="sng" dirty="0">
                <a:uFill>
                  <a:solidFill>
                    <a:srgbClr val="FF0000"/>
                  </a:solidFill>
                </a:uFill>
              </a:rPr>
              <a:t>上下间距为</a:t>
            </a:r>
            <a:r>
              <a:rPr lang="en-US" altLang="zh-CN" u="sng" dirty="0">
                <a:uFill>
                  <a:solidFill>
                    <a:srgbClr val="FF0000"/>
                  </a:solidFill>
                </a:uFill>
              </a:rPr>
              <a:t>1</a:t>
            </a:r>
            <a:r>
              <a:rPr lang="zh-CN" altLang="en-US" u="sng" dirty="0">
                <a:uFill>
                  <a:solidFill>
                    <a:srgbClr val="FF0000"/>
                  </a:solidFill>
                </a:uFill>
              </a:rPr>
              <a:t>的下间距与</a:t>
            </a:r>
            <a:r>
              <a:rPr lang="en-US" altLang="zh-CN" u="sng" dirty="0">
                <a:uFill>
                  <a:solidFill>
                    <a:srgbClr val="FF0000"/>
                  </a:solidFill>
                </a:uFill>
              </a:rPr>
              <a:t>2</a:t>
            </a:r>
            <a:r>
              <a:rPr lang="zh-CN" altLang="en-US" u="sng" dirty="0">
                <a:uFill>
                  <a:solidFill>
                    <a:srgbClr val="FF0000"/>
                  </a:solidFill>
                </a:uFill>
              </a:rPr>
              <a:t>的上间距之</a:t>
            </a:r>
            <a:r>
              <a:rPr lang="en-US" altLang="zh-CN" u="sng" dirty="0">
                <a:uFill>
                  <a:solidFill>
                    <a:srgbClr val="FF0000"/>
                  </a:solidFill>
                </a:uFill>
              </a:rPr>
              <a:t>max</a:t>
            </a:r>
            <a:endParaRPr lang="zh-CN" altLang="en-US" u="sng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6060D51-96DD-4546-9F6C-5D4567FE74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23" r="14634"/>
          <a:stretch/>
        </p:blipFill>
        <p:spPr>
          <a:xfrm>
            <a:off x="4822513" y="3492753"/>
            <a:ext cx="3647771" cy="1458552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9FC7AF8C-89AF-4D7D-9D61-906B161E2BEC}"/>
              </a:ext>
            </a:extLst>
          </p:cNvPr>
          <p:cNvSpPr txBox="1"/>
          <p:nvPr/>
        </p:nvSpPr>
        <p:spPr>
          <a:xfrm>
            <a:off x="6108622" y="3499356"/>
            <a:ext cx="1075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</a:rPr>
              <a:t>上间距</a:t>
            </a:r>
            <a:r>
              <a:rPr lang="en-US" altLang="zh-CN" sz="1400" b="1" dirty="0">
                <a:latin typeface="楷体" panose="02010609060101010101" pitchFamily="49" charset="-122"/>
                <a:ea typeface="楷体" panose="02010609060101010101" pitchFamily="49" charset="-122"/>
              </a:rPr>
              <a:t>20px</a:t>
            </a:r>
            <a:endParaRPr lang="zh-CN" altLang="en-US" sz="1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092ECFD-EF49-4008-B4A2-5B6DB176698E}"/>
              </a:ext>
            </a:extLst>
          </p:cNvPr>
          <p:cNvSpPr txBox="1"/>
          <p:nvPr/>
        </p:nvSpPr>
        <p:spPr>
          <a:xfrm>
            <a:off x="6108621" y="4771033"/>
            <a:ext cx="1075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</a:rPr>
              <a:t>下间距</a:t>
            </a:r>
            <a:r>
              <a:rPr lang="en-US" altLang="zh-CN" sz="1400" b="1" dirty="0">
                <a:latin typeface="楷体" panose="02010609060101010101" pitchFamily="49" charset="-122"/>
                <a:ea typeface="楷体" panose="02010609060101010101" pitchFamily="49" charset="-122"/>
              </a:rPr>
              <a:t>50px</a:t>
            </a:r>
            <a:endParaRPr lang="zh-CN" altLang="en-US" sz="1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0812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824</TotalTime>
  <Words>888</Words>
  <Application>Microsoft Office PowerPoint</Application>
  <PresentationFormat>全屏显示(4:3)</PresentationFormat>
  <Paragraphs>136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黑体</vt:lpstr>
      <vt:lpstr>Bahnschrift Light SemiCondensed</vt:lpstr>
      <vt:lpstr>Calibri Light</vt:lpstr>
      <vt:lpstr>Bahnschrift SemiBold SemiConden</vt:lpstr>
      <vt:lpstr>楷体</vt:lpstr>
      <vt:lpstr>Arial</vt:lpstr>
      <vt:lpstr>华文中宋</vt:lpstr>
      <vt:lpstr>Times New Roman</vt:lpstr>
      <vt:lpstr>Comic Sans MS</vt:lpstr>
      <vt:lpstr>华文楷体</vt:lpstr>
      <vt:lpstr>Calibri</vt:lpstr>
      <vt:lpstr>Fira Code</vt:lpstr>
      <vt:lpstr>等线</vt:lpstr>
      <vt:lpstr>Office 主题​​</vt:lpstr>
      <vt:lpstr>前端（3） 盒模型与Div CSS</vt:lpstr>
      <vt:lpstr>PowerPoint 演示文稿</vt:lpstr>
      <vt:lpstr>PowerPoint 演示文稿</vt:lpstr>
      <vt:lpstr>BOX</vt:lpstr>
      <vt:lpstr>Value</vt:lpstr>
      <vt:lpstr>Value</vt:lpstr>
      <vt:lpstr>inline vs block</vt:lpstr>
      <vt:lpstr>PowerPoint 演示文稿</vt:lpstr>
      <vt:lpstr>flow</vt:lpstr>
      <vt:lpstr>one-colum</vt:lpstr>
      <vt:lpstr>sample</vt:lpstr>
      <vt:lpstr>PowerPoint 演示文稿</vt:lpstr>
      <vt:lpstr>float</vt:lpstr>
      <vt:lpstr>float</vt:lpstr>
      <vt:lpstr>box-sizing</vt:lpstr>
      <vt:lpstr>border-box</vt:lpstr>
      <vt:lpstr>wrapper</vt:lpstr>
      <vt:lpstr>clearing floats</vt:lpstr>
      <vt:lpstr>clearing floats</vt:lpstr>
      <vt:lpstr>clearing floats</vt:lpstr>
      <vt:lpstr>BFC</vt:lpstr>
      <vt:lpstr>BFC</vt:lpstr>
      <vt:lpstr>Others</vt:lpstr>
      <vt:lpstr>PowerPoint 演示文稿</vt:lpstr>
      <vt:lpstr>position</vt:lpstr>
      <vt:lpstr>application</vt:lpstr>
      <vt:lpstr>Homework</vt:lpstr>
      <vt:lpstr>See you next dream..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前端（1） WEB基础&amp;HTML5</dc:title>
  <dc:creator>lr</dc:creator>
  <cp:lastModifiedBy>hlq153@163.com</cp:lastModifiedBy>
  <cp:revision>74</cp:revision>
  <dcterms:created xsi:type="dcterms:W3CDTF">2020-11-29T15:18:34Z</dcterms:created>
  <dcterms:modified xsi:type="dcterms:W3CDTF">2020-12-23T14:55:18Z</dcterms:modified>
</cp:coreProperties>
</file>